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12192000" cy="6858000"/>
  <p:defaultTextStyle>
    <a:defPPr>
      <a:defRPr kern="0"/>
    </a:def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26698" autoAdjust="0"/>
    <p:restoredTop sz="86416" autoAdjust="0"/>
  </p:normalViewPr>
  <p:slideViewPr>
    <p:cSldViewPr>
      <p:cViewPr varScale="1">
        <p:scale>
          <a:sx n="81" d="100"/>
          <a:sy n="81" d="100"/>
        </p:scale>
        <p:origin x="-216" y="-67"/>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AAF20E-430A-4E65-A286-22AE7EC8C009}" type="doc">
      <dgm:prSet loTypeId="urn:microsoft.com/office/officeart/2005/8/layout/target3" loCatId="relationship" qsTypeId="urn:microsoft.com/office/officeart/2005/8/quickstyle/simple1" qsCatId="simple" csTypeId="urn:microsoft.com/office/officeart/2005/8/colors/accent1_2" csCatId="accent1"/>
      <dgm:spPr/>
      <dgm:t>
        <a:bodyPr/>
        <a:lstStyle/>
        <a:p>
          <a:endParaRPr lang="en-IN"/>
        </a:p>
      </dgm:t>
    </dgm:pt>
    <dgm:pt modelId="{D6ED7995-F04A-4946-8414-0CCCB2EAFE60}">
      <dgm:prSet custT="1"/>
      <dgm:spPr/>
      <dgm:t>
        <a:bodyPr/>
        <a:lstStyle/>
        <a:p>
          <a:r>
            <a:rPr lang="en-US" sz="2800" b="1" dirty="0" smtClean="0"/>
            <a:t>Project Overview</a:t>
          </a:r>
          <a:endParaRPr lang="en-IN" sz="2800" dirty="0"/>
        </a:p>
      </dgm:t>
    </dgm:pt>
    <dgm:pt modelId="{91AE17EA-ABF4-4327-880A-0D554363A58D}" type="parTrans" cxnId="{1FC13B5C-BC0C-4043-B88D-768C0B72FDF3}">
      <dgm:prSet/>
      <dgm:spPr/>
      <dgm:t>
        <a:bodyPr/>
        <a:lstStyle/>
        <a:p>
          <a:endParaRPr lang="en-IN"/>
        </a:p>
      </dgm:t>
    </dgm:pt>
    <dgm:pt modelId="{A921B555-24C4-4C79-9364-A64626995953}" type="sibTrans" cxnId="{1FC13B5C-BC0C-4043-B88D-768C0B72FDF3}">
      <dgm:prSet/>
      <dgm:spPr/>
      <dgm:t>
        <a:bodyPr/>
        <a:lstStyle/>
        <a:p>
          <a:endParaRPr lang="en-IN"/>
        </a:p>
      </dgm:t>
    </dgm:pt>
    <dgm:pt modelId="{C25665D4-80E3-4C44-8F28-3E9FEA695799}">
      <dgm:prSet/>
      <dgm:spPr/>
      <dgm:t>
        <a:bodyPr/>
        <a:lstStyle/>
        <a:p>
          <a:r>
            <a:rPr lang="en-US" smtClean="0"/>
            <a:t>Understand the key objectives and scope of the text-to-image generation project.</a:t>
          </a:r>
          <a:endParaRPr lang="en-IN"/>
        </a:p>
      </dgm:t>
    </dgm:pt>
    <dgm:pt modelId="{F1B35489-F979-4BF8-A3C9-BDC5B9797929}" type="parTrans" cxnId="{0200E024-95F4-4CA5-A2E5-3BA23238C686}">
      <dgm:prSet/>
      <dgm:spPr/>
      <dgm:t>
        <a:bodyPr/>
        <a:lstStyle/>
        <a:p>
          <a:endParaRPr lang="en-IN"/>
        </a:p>
      </dgm:t>
    </dgm:pt>
    <dgm:pt modelId="{E37A5DAF-9F6D-4A57-AC57-6C9269374DAB}" type="sibTrans" cxnId="{0200E024-95F4-4CA5-A2E5-3BA23238C686}">
      <dgm:prSet/>
      <dgm:spPr/>
      <dgm:t>
        <a:bodyPr/>
        <a:lstStyle/>
        <a:p>
          <a:endParaRPr lang="en-IN"/>
        </a:p>
      </dgm:t>
    </dgm:pt>
    <dgm:pt modelId="{38338696-30AD-4586-A0D9-547763CD7F03}" type="pres">
      <dgm:prSet presAssocID="{96AAF20E-430A-4E65-A286-22AE7EC8C009}" presName="Name0" presStyleCnt="0">
        <dgm:presLayoutVars>
          <dgm:chMax val="7"/>
          <dgm:dir/>
          <dgm:animLvl val="lvl"/>
          <dgm:resizeHandles val="exact"/>
        </dgm:presLayoutVars>
      </dgm:prSet>
      <dgm:spPr/>
    </dgm:pt>
    <dgm:pt modelId="{09D95B2A-76A2-4EB1-AFE2-93689E65C780}" type="pres">
      <dgm:prSet presAssocID="{D6ED7995-F04A-4946-8414-0CCCB2EAFE60}" presName="circle1" presStyleLbl="node1" presStyleIdx="0" presStyleCnt="2"/>
      <dgm:spPr/>
    </dgm:pt>
    <dgm:pt modelId="{1656DD81-9F13-4ACC-96C9-341E5434FCE4}" type="pres">
      <dgm:prSet presAssocID="{D6ED7995-F04A-4946-8414-0CCCB2EAFE60}" presName="space" presStyleCnt="0"/>
      <dgm:spPr/>
    </dgm:pt>
    <dgm:pt modelId="{8C691BB3-D782-4335-8021-38C4EAB6C74B}" type="pres">
      <dgm:prSet presAssocID="{D6ED7995-F04A-4946-8414-0CCCB2EAFE60}" presName="rect1" presStyleLbl="alignAcc1" presStyleIdx="0" presStyleCnt="2"/>
      <dgm:spPr/>
    </dgm:pt>
    <dgm:pt modelId="{A4A2EA02-8E4C-47A4-BCF9-8F0B3FFB3689}" type="pres">
      <dgm:prSet presAssocID="{C25665D4-80E3-4C44-8F28-3E9FEA695799}" presName="vertSpace2" presStyleLbl="node1" presStyleIdx="0" presStyleCnt="2"/>
      <dgm:spPr/>
    </dgm:pt>
    <dgm:pt modelId="{F99F4130-7235-4691-8096-740F711DD36E}" type="pres">
      <dgm:prSet presAssocID="{C25665D4-80E3-4C44-8F28-3E9FEA695799}" presName="circle2" presStyleLbl="node1" presStyleIdx="1" presStyleCnt="2"/>
      <dgm:spPr/>
    </dgm:pt>
    <dgm:pt modelId="{ADF2C65C-BDDF-498B-ABD7-9F8E89FF1C36}" type="pres">
      <dgm:prSet presAssocID="{C25665D4-80E3-4C44-8F28-3E9FEA695799}" presName="rect2" presStyleLbl="alignAcc1" presStyleIdx="1" presStyleCnt="2"/>
      <dgm:spPr/>
    </dgm:pt>
    <dgm:pt modelId="{DD861724-0346-4FEB-BC91-A9F6779ABB07}" type="pres">
      <dgm:prSet presAssocID="{D6ED7995-F04A-4946-8414-0CCCB2EAFE60}" presName="rect1ParTxNoCh" presStyleLbl="alignAcc1" presStyleIdx="1" presStyleCnt="2">
        <dgm:presLayoutVars>
          <dgm:chMax val="1"/>
          <dgm:bulletEnabled val="1"/>
        </dgm:presLayoutVars>
      </dgm:prSet>
      <dgm:spPr/>
    </dgm:pt>
    <dgm:pt modelId="{9C8249AE-2F5B-4D2D-A597-578DCC8E068B}" type="pres">
      <dgm:prSet presAssocID="{C25665D4-80E3-4C44-8F28-3E9FEA695799}" presName="rect2ParTxNoCh" presStyleLbl="alignAcc1" presStyleIdx="1" presStyleCnt="2">
        <dgm:presLayoutVars>
          <dgm:chMax val="1"/>
          <dgm:bulletEnabled val="1"/>
        </dgm:presLayoutVars>
      </dgm:prSet>
      <dgm:spPr/>
    </dgm:pt>
  </dgm:ptLst>
  <dgm:cxnLst>
    <dgm:cxn modelId="{0200E024-95F4-4CA5-A2E5-3BA23238C686}" srcId="{96AAF20E-430A-4E65-A286-22AE7EC8C009}" destId="{C25665D4-80E3-4C44-8F28-3E9FEA695799}" srcOrd="1" destOrd="0" parTransId="{F1B35489-F979-4BF8-A3C9-BDC5B9797929}" sibTransId="{E37A5DAF-9F6D-4A57-AC57-6C9269374DAB}"/>
    <dgm:cxn modelId="{E0140101-8C1C-4582-8274-FC9A27EF5C80}" type="presOf" srcId="{D6ED7995-F04A-4946-8414-0CCCB2EAFE60}" destId="{DD861724-0346-4FEB-BC91-A9F6779ABB07}" srcOrd="1" destOrd="0" presId="urn:microsoft.com/office/officeart/2005/8/layout/target3"/>
    <dgm:cxn modelId="{C1554B2C-5EE3-4E03-9366-CEC1D58384D0}" type="presOf" srcId="{C25665D4-80E3-4C44-8F28-3E9FEA695799}" destId="{ADF2C65C-BDDF-498B-ABD7-9F8E89FF1C36}" srcOrd="0" destOrd="0" presId="urn:microsoft.com/office/officeart/2005/8/layout/target3"/>
    <dgm:cxn modelId="{B66CBE60-9A1A-467D-BD0C-B26CFD8BDF59}" type="presOf" srcId="{D6ED7995-F04A-4946-8414-0CCCB2EAFE60}" destId="{8C691BB3-D782-4335-8021-38C4EAB6C74B}" srcOrd="0" destOrd="0" presId="urn:microsoft.com/office/officeart/2005/8/layout/target3"/>
    <dgm:cxn modelId="{1FC13B5C-BC0C-4043-B88D-768C0B72FDF3}" srcId="{96AAF20E-430A-4E65-A286-22AE7EC8C009}" destId="{D6ED7995-F04A-4946-8414-0CCCB2EAFE60}" srcOrd="0" destOrd="0" parTransId="{91AE17EA-ABF4-4327-880A-0D554363A58D}" sibTransId="{A921B555-24C4-4C79-9364-A64626995953}"/>
    <dgm:cxn modelId="{0AA0FB37-5A75-4BE8-B642-665306DFE458}" type="presOf" srcId="{96AAF20E-430A-4E65-A286-22AE7EC8C009}" destId="{38338696-30AD-4586-A0D9-547763CD7F03}" srcOrd="0" destOrd="0" presId="urn:microsoft.com/office/officeart/2005/8/layout/target3"/>
    <dgm:cxn modelId="{7ABCB664-42D9-4509-8378-B6BC379BEA12}" type="presOf" srcId="{C25665D4-80E3-4C44-8F28-3E9FEA695799}" destId="{9C8249AE-2F5B-4D2D-A597-578DCC8E068B}" srcOrd="1" destOrd="0" presId="urn:microsoft.com/office/officeart/2005/8/layout/target3"/>
    <dgm:cxn modelId="{D96EAE56-9A31-4A6E-A7A5-373306957293}" type="presParOf" srcId="{38338696-30AD-4586-A0D9-547763CD7F03}" destId="{09D95B2A-76A2-4EB1-AFE2-93689E65C780}" srcOrd="0" destOrd="0" presId="urn:microsoft.com/office/officeart/2005/8/layout/target3"/>
    <dgm:cxn modelId="{23A4AC9C-9BAE-4F72-9351-B8748999328A}" type="presParOf" srcId="{38338696-30AD-4586-A0D9-547763CD7F03}" destId="{1656DD81-9F13-4ACC-96C9-341E5434FCE4}" srcOrd="1" destOrd="0" presId="urn:microsoft.com/office/officeart/2005/8/layout/target3"/>
    <dgm:cxn modelId="{521AF2CB-17D6-4212-8634-80B1A289BE72}" type="presParOf" srcId="{38338696-30AD-4586-A0D9-547763CD7F03}" destId="{8C691BB3-D782-4335-8021-38C4EAB6C74B}" srcOrd="2" destOrd="0" presId="urn:microsoft.com/office/officeart/2005/8/layout/target3"/>
    <dgm:cxn modelId="{88C90144-4AA5-42DB-82B1-18628771BAAA}" type="presParOf" srcId="{38338696-30AD-4586-A0D9-547763CD7F03}" destId="{A4A2EA02-8E4C-47A4-BCF9-8F0B3FFB3689}" srcOrd="3" destOrd="0" presId="urn:microsoft.com/office/officeart/2005/8/layout/target3"/>
    <dgm:cxn modelId="{78628B52-D2D4-4CA1-8CF5-EB959DEF0680}" type="presParOf" srcId="{38338696-30AD-4586-A0D9-547763CD7F03}" destId="{F99F4130-7235-4691-8096-740F711DD36E}" srcOrd="4" destOrd="0" presId="urn:microsoft.com/office/officeart/2005/8/layout/target3"/>
    <dgm:cxn modelId="{6910BDA7-2B85-4D16-8374-BA04033929B7}" type="presParOf" srcId="{38338696-30AD-4586-A0D9-547763CD7F03}" destId="{ADF2C65C-BDDF-498B-ABD7-9F8E89FF1C36}" srcOrd="5" destOrd="0" presId="urn:microsoft.com/office/officeart/2005/8/layout/target3"/>
    <dgm:cxn modelId="{BD1FCBA8-A703-4FBF-BC39-4B3A22A3134A}" type="presParOf" srcId="{38338696-30AD-4586-A0D9-547763CD7F03}" destId="{DD861724-0346-4FEB-BC91-A9F6779ABB07}" srcOrd="6" destOrd="0" presId="urn:microsoft.com/office/officeart/2005/8/layout/target3"/>
    <dgm:cxn modelId="{220A219C-4D86-409C-A765-0DFE4E08B12D}" type="presParOf" srcId="{38338696-30AD-4586-A0D9-547763CD7F03}" destId="{9C8249AE-2F5B-4D2D-A597-578DCC8E068B}" srcOrd="7" destOrd="0" presId="urn:microsoft.com/office/officeart/2005/8/layout/targe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C253AF4-86C4-440D-BFFF-25EF2A26F07F}" type="doc">
      <dgm:prSet loTypeId="urn:microsoft.com/office/officeart/2005/8/layout/target3" loCatId="relationship" qsTypeId="urn:microsoft.com/office/officeart/2005/8/quickstyle/simple1" qsCatId="simple" csTypeId="urn:microsoft.com/office/officeart/2005/8/colors/accent1_2" csCatId="accent1"/>
      <dgm:spPr/>
      <dgm:t>
        <a:bodyPr/>
        <a:lstStyle/>
        <a:p>
          <a:endParaRPr lang="en-IN"/>
        </a:p>
      </dgm:t>
    </dgm:pt>
    <dgm:pt modelId="{8D8A0EC9-124B-4CA8-B13D-4F91CD1DA61C}">
      <dgm:prSet custT="1"/>
      <dgm:spPr/>
      <dgm:t>
        <a:bodyPr/>
        <a:lstStyle/>
        <a:p>
          <a:r>
            <a:rPr lang="en-US" sz="2800" b="1" dirty="0" smtClean="0"/>
            <a:t>User</a:t>
          </a:r>
          <a:r>
            <a:rPr lang="en-US" sz="1700" b="1" dirty="0" smtClean="0"/>
            <a:t> </a:t>
          </a:r>
          <a:r>
            <a:rPr lang="en-US" sz="2800" b="1" dirty="0" smtClean="0"/>
            <a:t>Personas</a:t>
          </a:r>
          <a:endParaRPr lang="en-IN" sz="2800" b="1" dirty="0"/>
        </a:p>
      </dgm:t>
    </dgm:pt>
    <dgm:pt modelId="{0A7F588C-B6ED-4F60-8634-EB13BB562F99}" type="parTrans" cxnId="{D3AF4E6A-4ED3-4D2A-8FBA-449686B3D537}">
      <dgm:prSet/>
      <dgm:spPr/>
      <dgm:t>
        <a:bodyPr/>
        <a:lstStyle/>
        <a:p>
          <a:endParaRPr lang="en-IN"/>
        </a:p>
      </dgm:t>
    </dgm:pt>
    <dgm:pt modelId="{E976167D-EFDD-42FC-B906-684045929794}" type="sibTrans" cxnId="{D3AF4E6A-4ED3-4D2A-8FBA-449686B3D537}">
      <dgm:prSet/>
      <dgm:spPr/>
      <dgm:t>
        <a:bodyPr/>
        <a:lstStyle/>
        <a:p>
          <a:endParaRPr lang="en-IN"/>
        </a:p>
      </dgm:t>
    </dgm:pt>
    <dgm:pt modelId="{5A5B9505-F9ED-4A40-85AB-7A413CF87897}">
      <dgm:prSet/>
      <dgm:spPr/>
      <dgm:t>
        <a:bodyPr/>
        <a:lstStyle/>
        <a:p>
          <a:r>
            <a:rPr lang="en-US" dirty="0" smtClean="0"/>
            <a:t>Identify the target users and their specific needs and preferences.</a:t>
          </a:r>
          <a:endParaRPr lang="en-IN" dirty="0"/>
        </a:p>
      </dgm:t>
    </dgm:pt>
    <dgm:pt modelId="{65BE42B8-8270-4CE6-8FD9-58C01E49310C}" type="parTrans" cxnId="{EAFC6046-E947-47E7-8C3E-450BFA506291}">
      <dgm:prSet/>
      <dgm:spPr/>
      <dgm:t>
        <a:bodyPr/>
        <a:lstStyle/>
        <a:p>
          <a:endParaRPr lang="en-IN"/>
        </a:p>
      </dgm:t>
    </dgm:pt>
    <dgm:pt modelId="{D9115BDA-49C6-4DD5-8696-9072291B6385}" type="sibTrans" cxnId="{EAFC6046-E947-47E7-8C3E-450BFA506291}">
      <dgm:prSet/>
      <dgm:spPr/>
      <dgm:t>
        <a:bodyPr/>
        <a:lstStyle/>
        <a:p>
          <a:endParaRPr lang="en-IN"/>
        </a:p>
      </dgm:t>
    </dgm:pt>
    <dgm:pt modelId="{F987D7B9-7D8E-4808-B4C5-A566E850B3D2}" type="pres">
      <dgm:prSet presAssocID="{7C253AF4-86C4-440D-BFFF-25EF2A26F07F}" presName="Name0" presStyleCnt="0">
        <dgm:presLayoutVars>
          <dgm:chMax val="7"/>
          <dgm:dir/>
          <dgm:animLvl val="lvl"/>
          <dgm:resizeHandles val="exact"/>
        </dgm:presLayoutVars>
      </dgm:prSet>
      <dgm:spPr/>
    </dgm:pt>
    <dgm:pt modelId="{705DAD93-7C40-4052-983A-376A9F45C417}" type="pres">
      <dgm:prSet presAssocID="{8D8A0EC9-124B-4CA8-B13D-4F91CD1DA61C}" presName="circle1" presStyleLbl="node1" presStyleIdx="0" presStyleCnt="2"/>
      <dgm:spPr/>
    </dgm:pt>
    <dgm:pt modelId="{5C984052-737B-417F-8FC2-D69455F1DBEA}" type="pres">
      <dgm:prSet presAssocID="{8D8A0EC9-124B-4CA8-B13D-4F91CD1DA61C}" presName="space" presStyleCnt="0"/>
      <dgm:spPr/>
    </dgm:pt>
    <dgm:pt modelId="{D371D8E8-6E79-4A2A-8F73-DC664A593BF5}" type="pres">
      <dgm:prSet presAssocID="{8D8A0EC9-124B-4CA8-B13D-4F91CD1DA61C}" presName="rect1" presStyleLbl="alignAcc1" presStyleIdx="0" presStyleCnt="2"/>
      <dgm:spPr/>
    </dgm:pt>
    <dgm:pt modelId="{68D2D9BA-7A0E-4810-92CE-4B276E2B2DD9}" type="pres">
      <dgm:prSet presAssocID="{5A5B9505-F9ED-4A40-85AB-7A413CF87897}" presName="vertSpace2" presStyleLbl="node1" presStyleIdx="0" presStyleCnt="2"/>
      <dgm:spPr/>
    </dgm:pt>
    <dgm:pt modelId="{9A49B920-BF48-4010-AB11-53AD183B6AE2}" type="pres">
      <dgm:prSet presAssocID="{5A5B9505-F9ED-4A40-85AB-7A413CF87897}" presName="circle2" presStyleLbl="node1" presStyleIdx="1" presStyleCnt="2"/>
      <dgm:spPr/>
    </dgm:pt>
    <dgm:pt modelId="{AB35ED47-86A7-4BBD-BF61-072AFE6F8423}" type="pres">
      <dgm:prSet presAssocID="{5A5B9505-F9ED-4A40-85AB-7A413CF87897}" presName="rect2" presStyleLbl="alignAcc1" presStyleIdx="1" presStyleCnt="2"/>
      <dgm:spPr/>
    </dgm:pt>
    <dgm:pt modelId="{AE680A08-DE17-4E10-8DA8-36274016DE4B}" type="pres">
      <dgm:prSet presAssocID="{8D8A0EC9-124B-4CA8-B13D-4F91CD1DA61C}" presName="rect1ParTxNoCh" presStyleLbl="alignAcc1" presStyleIdx="1" presStyleCnt="2">
        <dgm:presLayoutVars>
          <dgm:chMax val="1"/>
          <dgm:bulletEnabled val="1"/>
        </dgm:presLayoutVars>
      </dgm:prSet>
      <dgm:spPr/>
    </dgm:pt>
    <dgm:pt modelId="{6BAA6CAF-452B-4DF2-8560-163DBF8D53A2}" type="pres">
      <dgm:prSet presAssocID="{5A5B9505-F9ED-4A40-85AB-7A413CF87897}" presName="rect2ParTxNoCh" presStyleLbl="alignAcc1" presStyleIdx="1" presStyleCnt="2">
        <dgm:presLayoutVars>
          <dgm:chMax val="1"/>
          <dgm:bulletEnabled val="1"/>
        </dgm:presLayoutVars>
      </dgm:prSet>
      <dgm:spPr/>
    </dgm:pt>
  </dgm:ptLst>
  <dgm:cxnLst>
    <dgm:cxn modelId="{9D9CDD2D-D032-4733-9ADF-6E6ABA420D5B}" type="presOf" srcId="{8D8A0EC9-124B-4CA8-B13D-4F91CD1DA61C}" destId="{AE680A08-DE17-4E10-8DA8-36274016DE4B}" srcOrd="1" destOrd="0" presId="urn:microsoft.com/office/officeart/2005/8/layout/target3"/>
    <dgm:cxn modelId="{EAFC6046-E947-47E7-8C3E-450BFA506291}" srcId="{7C253AF4-86C4-440D-BFFF-25EF2A26F07F}" destId="{5A5B9505-F9ED-4A40-85AB-7A413CF87897}" srcOrd="1" destOrd="0" parTransId="{65BE42B8-8270-4CE6-8FD9-58C01E49310C}" sibTransId="{D9115BDA-49C6-4DD5-8696-9072291B6385}"/>
    <dgm:cxn modelId="{0AD7DF4E-2E46-4C09-B079-FFE2E7425361}" type="presOf" srcId="{5A5B9505-F9ED-4A40-85AB-7A413CF87897}" destId="{6BAA6CAF-452B-4DF2-8560-163DBF8D53A2}" srcOrd="1" destOrd="0" presId="urn:microsoft.com/office/officeart/2005/8/layout/target3"/>
    <dgm:cxn modelId="{E90080E6-8F8A-4B08-80D9-F568254D9BC6}" type="presOf" srcId="{7C253AF4-86C4-440D-BFFF-25EF2A26F07F}" destId="{F987D7B9-7D8E-4808-B4C5-A566E850B3D2}" srcOrd="0" destOrd="0" presId="urn:microsoft.com/office/officeart/2005/8/layout/target3"/>
    <dgm:cxn modelId="{5D640438-07C8-43B2-B9BE-16274DAD9AB6}" type="presOf" srcId="{5A5B9505-F9ED-4A40-85AB-7A413CF87897}" destId="{AB35ED47-86A7-4BBD-BF61-072AFE6F8423}" srcOrd="0" destOrd="0" presId="urn:microsoft.com/office/officeart/2005/8/layout/target3"/>
    <dgm:cxn modelId="{D3AF4E6A-4ED3-4D2A-8FBA-449686B3D537}" srcId="{7C253AF4-86C4-440D-BFFF-25EF2A26F07F}" destId="{8D8A0EC9-124B-4CA8-B13D-4F91CD1DA61C}" srcOrd="0" destOrd="0" parTransId="{0A7F588C-B6ED-4F60-8634-EB13BB562F99}" sibTransId="{E976167D-EFDD-42FC-B906-684045929794}"/>
    <dgm:cxn modelId="{AAABA9F3-79E8-4D40-837D-C3F7FF873EA4}" type="presOf" srcId="{8D8A0EC9-124B-4CA8-B13D-4F91CD1DA61C}" destId="{D371D8E8-6E79-4A2A-8F73-DC664A593BF5}" srcOrd="0" destOrd="0" presId="urn:microsoft.com/office/officeart/2005/8/layout/target3"/>
    <dgm:cxn modelId="{40020415-9F58-462E-85A5-E9E7C196FDE4}" type="presParOf" srcId="{F987D7B9-7D8E-4808-B4C5-A566E850B3D2}" destId="{705DAD93-7C40-4052-983A-376A9F45C417}" srcOrd="0" destOrd="0" presId="urn:microsoft.com/office/officeart/2005/8/layout/target3"/>
    <dgm:cxn modelId="{8720EB5D-4C40-49BF-8A82-862F9D70A0D9}" type="presParOf" srcId="{F987D7B9-7D8E-4808-B4C5-A566E850B3D2}" destId="{5C984052-737B-417F-8FC2-D69455F1DBEA}" srcOrd="1" destOrd="0" presId="urn:microsoft.com/office/officeart/2005/8/layout/target3"/>
    <dgm:cxn modelId="{E456D74F-D30D-4243-AF95-2FCF92677B54}" type="presParOf" srcId="{F987D7B9-7D8E-4808-B4C5-A566E850B3D2}" destId="{D371D8E8-6E79-4A2A-8F73-DC664A593BF5}" srcOrd="2" destOrd="0" presId="urn:microsoft.com/office/officeart/2005/8/layout/target3"/>
    <dgm:cxn modelId="{A680FCBB-4035-497A-A12D-486891EF3424}" type="presParOf" srcId="{F987D7B9-7D8E-4808-B4C5-A566E850B3D2}" destId="{68D2D9BA-7A0E-4810-92CE-4B276E2B2DD9}" srcOrd="3" destOrd="0" presId="urn:microsoft.com/office/officeart/2005/8/layout/target3"/>
    <dgm:cxn modelId="{76D7F290-4DD9-4964-A8CA-C0EF203EE1D0}" type="presParOf" srcId="{F987D7B9-7D8E-4808-B4C5-A566E850B3D2}" destId="{9A49B920-BF48-4010-AB11-53AD183B6AE2}" srcOrd="4" destOrd="0" presId="urn:microsoft.com/office/officeart/2005/8/layout/target3"/>
    <dgm:cxn modelId="{E05A39EC-8E55-47AC-881C-A5ED101CEEB2}" type="presParOf" srcId="{F987D7B9-7D8E-4808-B4C5-A566E850B3D2}" destId="{AB35ED47-86A7-4BBD-BF61-072AFE6F8423}" srcOrd="5" destOrd="0" presId="urn:microsoft.com/office/officeart/2005/8/layout/target3"/>
    <dgm:cxn modelId="{88663FF3-1C7A-4176-84F9-1AA7E73E4D1D}" type="presParOf" srcId="{F987D7B9-7D8E-4808-B4C5-A566E850B3D2}" destId="{AE680A08-DE17-4E10-8DA8-36274016DE4B}" srcOrd="6" destOrd="0" presId="urn:microsoft.com/office/officeart/2005/8/layout/target3"/>
    <dgm:cxn modelId="{47243702-D0E3-490B-A5D2-86D47849E120}" type="presParOf" srcId="{F987D7B9-7D8E-4808-B4C5-A566E850B3D2}" destId="{6BAA6CAF-452B-4DF2-8560-163DBF8D53A2}" srcOrd="7" destOrd="0" presId="urn:microsoft.com/office/officeart/2005/8/layout/target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753B36-0B37-4E77-9DF2-F743721350BC}" type="doc">
      <dgm:prSet loTypeId="urn:microsoft.com/office/officeart/2005/8/layout/target3" loCatId="relationship" qsTypeId="urn:microsoft.com/office/officeart/2005/8/quickstyle/simple1" qsCatId="simple" csTypeId="urn:microsoft.com/office/officeart/2005/8/colors/accent1_2" csCatId="accent1"/>
      <dgm:spPr/>
      <dgm:t>
        <a:bodyPr/>
        <a:lstStyle/>
        <a:p>
          <a:endParaRPr lang="en-IN"/>
        </a:p>
      </dgm:t>
    </dgm:pt>
    <dgm:pt modelId="{F1E7EAC5-626D-4D5B-8B13-5B39B2493999}">
      <dgm:prSet custT="1"/>
      <dgm:spPr/>
      <dgm:t>
        <a:bodyPr/>
        <a:lstStyle/>
        <a:p>
          <a:r>
            <a:rPr lang="en-US" sz="2800" b="1" dirty="0" smtClean="0"/>
            <a:t>Technical</a:t>
          </a:r>
          <a:r>
            <a:rPr lang="en-US" sz="1700" b="1" dirty="0" smtClean="0"/>
            <a:t> </a:t>
          </a:r>
          <a:r>
            <a:rPr lang="en-US" sz="2800" b="1" dirty="0" smtClean="0"/>
            <a:t>Approach</a:t>
          </a:r>
          <a:endParaRPr lang="en-IN" sz="2800" b="1" dirty="0"/>
        </a:p>
      </dgm:t>
    </dgm:pt>
    <dgm:pt modelId="{0D5235C3-753C-4E49-BFCC-9D94079635EF}" type="parTrans" cxnId="{097D1E6B-82BC-4AC1-95E2-F4CC21F5493A}">
      <dgm:prSet/>
      <dgm:spPr/>
      <dgm:t>
        <a:bodyPr/>
        <a:lstStyle/>
        <a:p>
          <a:endParaRPr lang="en-IN"/>
        </a:p>
      </dgm:t>
    </dgm:pt>
    <dgm:pt modelId="{8C174000-F74F-4D92-BC5A-F5F12CDE6439}" type="sibTrans" cxnId="{097D1E6B-82BC-4AC1-95E2-F4CC21F5493A}">
      <dgm:prSet/>
      <dgm:spPr/>
      <dgm:t>
        <a:bodyPr/>
        <a:lstStyle/>
        <a:p>
          <a:endParaRPr lang="en-IN"/>
        </a:p>
      </dgm:t>
    </dgm:pt>
    <dgm:pt modelId="{E3F1C42D-6719-4F08-B2EC-AAA2D54B6B5A}">
      <dgm:prSet/>
      <dgm:spPr/>
      <dgm:t>
        <a:bodyPr/>
        <a:lstStyle/>
        <a:p>
          <a:r>
            <a:rPr lang="en-US" smtClean="0"/>
            <a:t>Discuss the underlying GAN technology and its implementation details.</a:t>
          </a:r>
          <a:endParaRPr lang="en-IN"/>
        </a:p>
      </dgm:t>
    </dgm:pt>
    <dgm:pt modelId="{37F76479-EDE7-46A1-BE18-13A4D80F0D40}" type="parTrans" cxnId="{DA37EADB-2EDA-4079-95CE-36D1F86521D3}">
      <dgm:prSet/>
      <dgm:spPr/>
      <dgm:t>
        <a:bodyPr/>
        <a:lstStyle/>
        <a:p>
          <a:endParaRPr lang="en-IN"/>
        </a:p>
      </dgm:t>
    </dgm:pt>
    <dgm:pt modelId="{228E9518-5BDB-445E-93B3-B31F53DDFBFC}" type="sibTrans" cxnId="{DA37EADB-2EDA-4079-95CE-36D1F86521D3}">
      <dgm:prSet/>
      <dgm:spPr/>
      <dgm:t>
        <a:bodyPr/>
        <a:lstStyle/>
        <a:p>
          <a:endParaRPr lang="en-IN"/>
        </a:p>
      </dgm:t>
    </dgm:pt>
    <dgm:pt modelId="{C1F97C10-BC8A-4C9A-A843-928E8C945A9A}" type="pres">
      <dgm:prSet presAssocID="{2C753B36-0B37-4E77-9DF2-F743721350BC}" presName="Name0" presStyleCnt="0">
        <dgm:presLayoutVars>
          <dgm:chMax val="7"/>
          <dgm:dir/>
          <dgm:animLvl val="lvl"/>
          <dgm:resizeHandles val="exact"/>
        </dgm:presLayoutVars>
      </dgm:prSet>
      <dgm:spPr/>
    </dgm:pt>
    <dgm:pt modelId="{1523A170-5B76-4230-B592-6C8ED3265685}" type="pres">
      <dgm:prSet presAssocID="{F1E7EAC5-626D-4D5B-8B13-5B39B2493999}" presName="circle1" presStyleLbl="node1" presStyleIdx="0" presStyleCnt="2"/>
      <dgm:spPr/>
    </dgm:pt>
    <dgm:pt modelId="{EBCC7563-24DB-4184-9285-3F9FFE27D17F}" type="pres">
      <dgm:prSet presAssocID="{F1E7EAC5-626D-4D5B-8B13-5B39B2493999}" presName="space" presStyleCnt="0"/>
      <dgm:spPr/>
    </dgm:pt>
    <dgm:pt modelId="{26B09CB4-337E-4532-AD77-83B28B2B51C9}" type="pres">
      <dgm:prSet presAssocID="{F1E7EAC5-626D-4D5B-8B13-5B39B2493999}" presName="rect1" presStyleLbl="alignAcc1" presStyleIdx="0" presStyleCnt="2"/>
      <dgm:spPr/>
    </dgm:pt>
    <dgm:pt modelId="{AA6E9910-497C-45E9-A5D0-4F0B1F919B34}" type="pres">
      <dgm:prSet presAssocID="{E3F1C42D-6719-4F08-B2EC-AAA2D54B6B5A}" presName="vertSpace2" presStyleLbl="node1" presStyleIdx="0" presStyleCnt="2"/>
      <dgm:spPr/>
    </dgm:pt>
    <dgm:pt modelId="{DB91DDA0-AF89-437B-9C7F-0C342F690F98}" type="pres">
      <dgm:prSet presAssocID="{E3F1C42D-6719-4F08-B2EC-AAA2D54B6B5A}" presName="circle2" presStyleLbl="node1" presStyleIdx="1" presStyleCnt="2"/>
      <dgm:spPr/>
    </dgm:pt>
    <dgm:pt modelId="{2B50E197-EE56-43F2-AC7C-F0E0E56EBB48}" type="pres">
      <dgm:prSet presAssocID="{E3F1C42D-6719-4F08-B2EC-AAA2D54B6B5A}" presName="rect2" presStyleLbl="alignAcc1" presStyleIdx="1" presStyleCnt="2"/>
      <dgm:spPr/>
    </dgm:pt>
    <dgm:pt modelId="{13354097-34A5-4D8A-B997-B428527E455F}" type="pres">
      <dgm:prSet presAssocID="{F1E7EAC5-626D-4D5B-8B13-5B39B2493999}" presName="rect1ParTxNoCh" presStyleLbl="alignAcc1" presStyleIdx="1" presStyleCnt="2">
        <dgm:presLayoutVars>
          <dgm:chMax val="1"/>
          <dgm:bulletEnabled val="1"/>
        </dgm:presLayoutVars>
      </dgm:prSet>
      <dgm:spPr/>
    </dgm:pt>
    <dgm:pt modelId="{5560CB23-47F8-418A-9F1B-8F69E711B07D}" type="pres">
      <dgm:prSet presAssocID="{E3F1C42D-6719-4F08-B2EC-AAA2D54B6B5A}" presName="rect2ParTxNoCh" presStyleLbl="alignAcc1" presStyleIdx="1" presStyleCnt="2">
        <dgm:presLayoutVars>
          <dgm:chMax val="1"/>
          <dgm:bulletEnabled val="1"/>
        </dgm:presLayoutVars>
      </dgm:prSet>
      <dgm:spPr/>
    </dgm:pt>
  </dgm:ptLst>
  <dgm:cxnLst>
    <dgm:cxn modelId="{52F20778-1E76-49CC-8936-DE1AAAA6AD94}" type="presOf" srcId="{2C753B36-0B37-4E77-9DF2-F743721350BC}" destId="{C1F97C10-BC8A-4C9A-A843-928E8C945A9A}" srcOrd="0" destOrd="0" presId="urn:microsoft.com/office/officeart/2005/8/layout/target3"/>
    <dgm:cxn modelId="{991202BC-1858-4D4A-9500-6F64D80B143A}" type="presOf" srcId="{F1E7EAC5-626D-4D5B-8B13-5B39B2493999}" destId="{13354097-34A5-4D8A-B997-B428527E455F}" srcOrd="1" destOrd="0" presId="urn:microsoft.com/office/officeart/2005/8/layout/target3"/>
    <dgm:cxn modelId="{2B26D857-ED8E-42A1-AEC6-9E534EF1D7AB}" type="presOf" srcId="{E3F1C42D-6719-4F08-B2EC-AAA2D54B6B5A}" destId="{2B50E197-EE56-43F2-AC7C-F0E0E56EBB48}" srcOrd="0" destOrd="0" presId="urn:microsoft.com/office/officeart/2005/8/layout/target3"/>
    <dgm:cxn modelId="{4AD4876C-4766-4808-94D7-A807B0EAA06A}" type="presOf" srcId="{E3F1C42D-6719-4F08-B2EC-AAA2D54B6B5A}" destId="{5560CB23-47F8-418A-9F1B-8F69E711B07D}" srcOrd="1" destOrd="0" presId="urn:microsoft.com/office/officeart/2005/8/layout/target3"/>
    <dgm:cxn modelId="{097D1E6B-82BC-4AC1-95E2-F4CC21F5493A}" srcId="{2C753B36-0B37-4E77-9DF2-F743721350BC}" destId="{F1E7EAC5-626D-4D5B-8B13-5B39B2493999}" srcOrd="0" destOrd="0" parTransId="{0D5235C3-753C-4E49-BFCC-9D94079635EF}" sibTransId="{8C174000-F74F-4D92-BC5A-F5F12CDE6439}"/>
    <dgm:cxn modelId="{301F9BC6-D655-43A1-81C5-A5041FCC31D6}" type="presOf" srcId="{F1E7EAC5-626D-4D5B-8B13-5B39B2493999}" destId="{26B09CB4-337E-4532-AD77-83B28B2B51C9}" srcOrd="0" destOrd="0" presId="urn:microsoft.com/office/officeart/2005/8/layout/target3"/>
    <dgm:cxn modelId="{DA37EADB-2EDA-4079-95CE-36D1F86521D3}" srcId="{2C753B36-0B37-4E77-9DF2-F743721350BC}" destId="{E3F1C42D-6719-4F08-B2EC-AAA2D54B6B5A}" srcOrd="1" destOrd="0" parTransId="{37F76479-EDE7-46A1-BE18-13A4D80F0D40}" sibTransId="{228E9518-5BDB-445E-93B3-B31F53DDFBFC}"/>
    <dgm:cxn modelId="{D4D2FAC4-01A6-4D06-B0DF-A4B701A26F9D}" type="presParOf" srcId="{C1F97C10-BC8A-4C9A-A843-928E8C945A9A}" destId="{1523A170-5B76-4230-B592-6C8ED3265685}" srcOrd="0" destOrd="0" presId="urn:microsoft.com/office/officeart/2005/8/layout/target3"/>
    <dgm:cxn modelId="{067F778B-641F-48D1-B80A-028ECBB06042}" type="presParOf" srcId="{C1F97C10-BC8A-4C9A-A843-928E8C945A9A}" destId="{EBCC7563-24DB-4184-9285-3F9FFE27D17F}" srcOrd="1" destOrd="0" presId="urn:microsoft.com/office/officeart/2005/8/layout/target3"/>
    <dgm:cxn modelId="{C35A6420-3A64-4F97-87DD-75896BAF391A}" type="presParOf" srcId="{C1F97C10-BC8A-4C9A-A843-928E8C945A9A}" destId="{26B09CB4-337E-4532-AD77-83B28B2B51C9}" srcOrd="2" destOrd="0" presId="urn:microsoft.com/office/officeart/2005/8/layout/target3"/>
    <dgm:cxn modelId="{CF1A812E-8694-45A5-91FD-24CB7F647D78}" type="presParOf" srcId="{C1F97C10-BC8A-4C9A-A843-928E8C945A9A}" destId="{AA6E9910-497C-45E9-A5D0-4F0B1F919B34}" srcOrd="3" destOrd="0" presId="urn:microsoft.com/office/officeart/2005/8/layout/target3"/>
    <dgm:cxn modelId="{911A593D-A715-4736-A10A-13D153414EAA}" type="presParOf" srcId="{C1F97C10-BC8A-4C9A-A843-928E8C945A9A}" destId="{DB91DDA0-AF89-437B-9C7F-0C342F690F98}" srcOrd="4" destOrd="0" presId="urn:microsoft.com/office/officeart/2005/8/layout/target3"/>
    <dgm:cxn modelId="{38E77E5D-47BE-42B0-BDA0-42C644E48A60}" type="presParOf" srcId="{C1F97C10-BC8A-4C9A-A843-928E8C945A9A}" destId="{2B50E197-EE56-43F2-AC7C-F0E0E56EBB48}" srcOrd="5" destOrd="0" presId="urn:microsoft.com/office/officeart/2005/8/layout/target3"/>
    <dgm:cxn modelId="{3FAC0048-4287-43D3-BD51-35997BF5BDAC}" type="presParOf" srcId="{C1F97C10-BC8A-4C9A-A843-928E8C945A9A}" destId="{13354097-34A5-4D8A-B997-B428527E455F}" srcOrd="6" destOrd="0" presId="urn:microsoft.com/office/officeart/2005/8/layout/target3"/>
    <dgm:cxn modelId="{424B911C-AA4A-491F-9D3C-7209519872ED}" type="presParOf" srcId="{C1F97C10-BC8A-4C9A-A843-928E8C945A9A}" destId="{5560CB23-47F8-418A-9F1B-8F69E711B07D}" srcOrd="7" destOrd="0" presId="urn:microsoft.com/office/officeart/2005/8/layout/target3"/>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DB2B1AF-DF7D-4542-B087-055A2EAFDADC}" type="doc">
      <dgm:prSet loTypeId="urn:microsoft.com/office/officeart/2005/8/layout/target3" loCatId="relationship" qsTypeId="urn:microsoft.com/office/officeart/2005/8/quickstyle/simple1" qsCatId="simple" csTypeId="urn:microsoft.com/office/officeart/2005/8/colors/accent1_2" csCatId="accent1"/>
      <dgm:spPr/>
      <dgm:t>
        <a:bodyPr/>
        <a:lstStyle/>
        <a:p>
          <a:endParaRPr lang="en-IN"/>
        </a:p>
      </dgm:t>
    </dgm:pt>
    <dgm:pt modelId="{165CEFA2-10D9-4EE8-903D-D70EA3E3F541}">
      <dgm:prSet custT="1"/>
      <dgm:spPr/>
      <dgm:t>
        <a:bodyPr/>
        <a:lstStyle/>
        <a:p>
          <a:r>
            <a:rPr lang="en-US" sz="2800" b="1" dirty="0" smtClean="0"/>
            <a:t>Results</a:t>
          </a:r>
          <a:r>
            <a:rPr lang="en-US" sz="1800" b="1" dirty="0" smtClean="0"/>
            <a:t> </a:t>
          </a:r>
          <a:r>
            <a:rPr lang="en-US" sz="2800" b="1" dirty="0" smtClean="0"/>
            <a:t>and</a:t>
          </a:r>
          <a:r>
            <a:rPr lang="en-US" sz="1800" b="1" dirty="0" smtClean="0"/>
            <a:t> </a:t>
          </a:r>
          <a:r>
            <a:rPr lang="en-US" sz="2800" b="1" dirty="0" smtClean="0"/>
            <a:t>Showcase</a:t>
          </a:r>
          <a:endParaRPr lang="en-IN" sz="2800" b="1" dirty="0"/>
        </a:p>
      </dgm:t>
    </dgm:pt>
    <dgm:pt modelId="{D06F30E0-90DD-422B-A613-82C772395440}" type="parTrans" cxnId="{C8567FB1-A331-471E-A7FB-B7B39E207E3E}">
      <dgm:prSet/>
      <dgm:spPr/>
      <dgm:t>
        <a:bodyPr/>
        <a:lstStyle/>
        <a:p>
          <a:endParaRPr lang="en-IN"/>
        </a:p>
      </dgm:t>
    </dgm:pt>
    <dgm:pt modelId="{38EBC6E0-3AEF-42B2-A151-ADB08875EB36}" type="sibTrans" cxnId="{C8567FB1-A331-471E-A7FB-B7B39E207E3E}">
      <dgm:prSet/>
      <dgm:spPr/>
      <dgm:t>
        <a:bodyPr/>
        <a:lstStyle/>
        <a:p>
          <a:endParaRPr lang="en-IN"/>
        </a:p>
      </dgm:t>
    </dgm:pt>
    <dgm:pt modelId="{EC39B7CC-A0FC-49D8-A68A-9459CD8BF93C}">
      <dgm:prSet/>
      <dgm:spPr/>
      <dgm:t>
        <a:bodyPr/>
        <a:lstStyle/>
        <a:p>
          <a:r>
            <a:rPr lang="en-US" dirty="0" smtClean="0"/>
            <a:t>Demonstrate the capabilities and potential of the text-to-image solution.</a:t>
          </a:r>
          <a:endParaRPr lang="en-IN" dirty="0"/>
        </a:p>
      </dgm:t>
    </dgm:pt>
    <dgm:pt modelId="{63E41289-EE91-455E-92BB-97D5998D34C6}" type="parTrans" cxnId="{A6CE962B-9701-4683-BCBB-879FF0DDC44D}">
      <dgm:prSet/>
      <dgm:spPr/>
      <dgm:t>
        <a:bodyPr/>
        <a:lstStyle/>
        <a:p>
          <a:endParaRPr lang="en-IN"/>
        </a:p>
      </dgm:t>
    </dgm:pt>
    <dgm:pt modelId="{6A48CBCF-0CC9-480A-B011-192C782A4835}" type="sibTrans" cxnId="{A6CE962B-9701-4683-BCBB-879FF0DDC44D}">
      <dgm:prSet/>
      <dgm:spPr/>
      <dgm:t>
        <a:bodyPr/>
        <a:lstStyle/>
        <a:p>
          <a:endParaRPr lang="en-IN"/>
        </a:p>
      </dgm:t>
    </dgm:pt>
    <dgm:pt modelId="{3886A9F7-6BE6-42D5-A3F1-AB67C336F9D0}" type="pres">
      <dgm:prSet presAssocID="{4DB2B1AF-DF7D-4542-B087-055A2EAFDADC}" presName="Name0" presStyleCnt="0">
        <dgm:presLayoutVars>
          <dgm:chMax val="7"/>
          <dgm:dir/>
          <dgm:animLvl val="lvl"/>
          <dgm:resizeHandles val="exact"/>
        </dgm:presLayoutVars>
      </dgm:prSet>
      <dgm:spPr/>
    </dgm:pt>
    <dgm:pt modelId="{09C1E570-FE8C-4C55-B73B-29B640B899EA}" type="pres">
      <dgm:prSet presAssocID="{165CEFA2-10D9-4EE8-903D-D70EA3E3F541}" presName="circle1" presStyleLbl="node1" presStyleIdx="0" presStyleCnt="2"/>
      <dgm:spPr/>
    </dgm:pt>
    <dgm:pt modelId="{0B21DE8C-8CA3-495D-A960-9AAFDC85686A}" type="pres">
      <dgm:prSet presAssocID="{165CEFA2-10D9-4EE8-903D-D70EA3E3F541}" presName="space" presStyleCnt="0"/>
      <dgm:spPr/>
    </dgm:pt>
    <dgm:pt modelId="{12B529D2-889E-4E46-AB29-2DEE4C7F091B}" type="pres">
      <dgm:prSet presAssocID="{165CEFA2-10D9-4EE8-903D-D70EA3E3F541}" presName="rect1" presStyleLbl="alignAcc1" presStyleIdx="0" presStyleCnt="2"/>
      <dgm:spPr/>
    </dgm:pt>
    <dgm:pt modelId="{549BE74F-4F56-4892-92CF-1FF589D58A57}" type="pres">
      <dgm:prSet presAssocID="{EC39B7CC-A0FC-49D8-A68A-9459CD8BF93C}" presName="vertSpace2" presStyleLbl="node1" presStyleIdx="0" presStyleCnt="2"/>
      <dgm:spPr/>
    </dgm:pt>
    <dgm:pt modelId="{C3E06057-2AEC-4E42-A625-6372DE3B0D59}" type="pres">
      <dgm:prSet presAssocID="{EC39B7CC-A0FC-49D8-A68A-9459CD8BF93C}" presName="circle2" presStyleLbl="node1" presStyleIdx="1" presStyleCnt="2"/>
      <dgm:spPr/>
    </dgm:pt>
    <dgm:pt modelId="{3A3FC8A3-BBF7-4860-8D59-93F299DDB8CF}" type="pres">
      <dgm:prSet presAssocID="{EC39B7CC-A0FC-49D8-A68A-9459CD8BF93C}" presName="rect2" presStyleLbl="alignAcc1" presStyleIdx="1" presStyleCnt="2"/>
      <dgm:spPr/>
    </dgm:pt>
    <dgm:pt modelId="{49F01EB0-7A48-467D-9D46-BE165379760F}" type="pres">
      <dgm:prSet presAssocID="{165CEFA2-10D9-4EE8-903D-D70EA3E3F541}" presName="rect1ParTxNoCh" presStyleLbl="alignAcc1" presStyleIdx="1" presStyleCnt="2">
        <dgm:presLayoutVars>
          <dgm:chMax val="1"/>
          <dgm:bulletEnabled val="1"/>
        </dgm:presLayoutVars>
      </dgm:prSet>
      <dgm:spPr/>
    </dgm:pt>
    <dgm:pt modelId="{09681F54-CD46-469E-8C89-1D1A1C825C44}" type="pres">
      <dgm:prSet presAssocID="{EC39B7CC-A0FC-49D8-A68A-9459CD8BF93C}" presName="rect2ParTxNoCh" presStyleLbl="alignAcc1" presStyleIdx="1" presStyleCnt="2">
        <dgm:presLayoutVars>
          <dgm:chMax val="1"/>
          <dgm:bulletEnabled val="1"/>
        </dgm:presLayoutVars>
      </dgm:prSet>
      <dgm:spPr/>
    </dgm:pt>
  </dgm:ptLst>
  <dgm:cxnLst>
    <dgm:cxn modelId="{C8567FB1-A331-471E-A7FB-B7B39E207E3E}" srcId="{4DB2B1AF-DF7D-4542-B087-055A2EAFDADC}" destId="{165CEFA2-10D9-4EE8-903D-D70EA3E3F541}" srcOrd="0" destOrd="0" parTransId="{D06F30E0-90DD-422B-A613-82C772395440}" sibTransId="{38EBC6E0-3AEF-42B2-A151-ADB08875EB36}"/>
    <dgm:cxn modelId="{845A26D3-A22D-4805-80C5-FDC40854F34A}" type="presOf" srcId="{EC39B7CC-A0FC-49D8-A68A-9459CD8BF93C}" destId="{09681F54-CD46-469E-8C89-1D1A1C825C44}" srcOrd="1" destOrd="0" presId="urn:microsoft.com/office/officeart/2005/8/layout/target3"/>
    <dgm:cxn modelId="{1EEC8422-2E46-420A-BD72-8DBF484BD4D1}" type="presOf" srcId="{165CEFA2-10D9-4EE8-903D-D70EA3E3F541}" destId="{49F01EB0-7A48-467D-9D46-BE165379760F}" srcOrd="1" destOrd="0" presId="urn:microsoft.com/office/officeart/2005/8/layout/target3"/>
    <dgm:cxn modelId="{A6CE962B-9701-4683-BCBB-879FF0DDC44D}" srcId="{4DB2B1AF-DF7D-4542-B087-055A2EAFDADC}" destId="{EC39B7CC-A0FC-49D8-A68A-9459CD8BF93C}" srcOrd="1" destOrd="0" parTransId="{63E41289-EE91-455E-92BB-97D5998D34C6}" sibTransId="{6A48CBCF-0CC9-480A-B011-192C782A4835}"/>
    <dgm:cxn modelId="{6C0AD1C1-EB49-4B90-989D-D9486D2D3786}" type="presOf" srcId="{EC39B7CC-A0FC-49D8-A68A-9459CD8BF93C}" destId="{3A3FC8A3-BBF7-4860-8D59-93F299DDB8CF}" srcOrd="0" destOrd="0" presId="urn:microsoft.com/office/officeart/2005/8/layout/target3"/>
    <dgm:cxn modelId="{7F31B629-74C5-4AAD-8FAB-68DD5F28ADEE}" type="presOf" srcId="{4DB2B1AF-DF7D-4542-B087-055A2EAFDADC}" destId="{3886A9F7-6BE6-42D5-A3F1-AB67C336F9D0}" srcOrd="0" destOrd="0" presId="urn:microsoft.com/office/officeart/2005/8/layout/target3"/>
    <dgm:cxn modelId="{490A13D1-B95B-4B98-B81D-3CE454DA7145}" type="presOf" srcId="{165CEFA2-10D9-4EE8-903D-D70EA3E3F541}" destId="{12B529D2-889E-4E46-AB29-2DEE4C7F091B}" srcOrd="0" destOrd="0" presId="urn:microsoft.com/office/officeart/2005/8/layout/target3"/>
    <dgm:cxn modelId="{F217EDEF-A8D8-4401-8099-47854B433100}" type="presParOf" srcId="{3886A9F7-6BE6-42D5-A3F1-AB67C336F9D0}" destId="{09C1E570-FE8C-4C55-B73B-29B640B899EA}" srcOrd="0" destOrd="0" presId="urn:microsoft.com/office/officeart/2005/8/layout/target3"/>
    <dgm:cxn modelId="{67925F67-B8C1-4AC8-A36A-DA7D6F96FB98}" type="presParOf" srcId="{3886A9F7-6BE6-42D5-A3F1-AB67C336F9D0}" destId="{0B21DE8C-8CA3-495D-A960-9AAFDC85686A}" srcOrd="1" destOrd="0" presId="urn:microsoft.com/office/officeart/2005/8/layout/target3"/>
    <dgm:cxn modelId="{9A6F9116-91F4-4FFD-9725-5E0BA62629ED}" type="presParOf" srcId="{3886A9F7-6BE6-42D5-A3F1-AB67C336F9D0}" destId="{12B529D2-889E-4E46-AB29-2DEE4C7F091B}" srcOrd="2" destOrd="0" presId="urn:microsoft.com/office/officeart/2005/8/layout/target3"/>
    <dgm:cxn modelId="{0183877F-6A50-40E0-A8C6-8FC2D7E4E865}" type="presParOf" srcId="{3886A9F7-6BE6-42D5-A3F1-AB67C336F9D0}" destId="{549BE74F-4F56-4892-92CF-1FF589D58A57}" srcOrd="3" destOrd="0" presId="urn:microsoft.com/office/officeart/2005/8/layout/target3"/>
    <dgm:cxn modelId="{9AAE1252-AED6-4C95-AED7-F53AFD26E3CD}" type="presParOf" srcId="{3886A9F7-6BE6-42D5-A3F1-AB67C336F9D0}" destId="{C3E06057-2AEC-4E42-A625-6372DE3B0D59}" srcOrd="4" destOrd="0" presId="urn:microsoft.com/office/officeart/2005/8/layout/target3"/>
    <dgm:cxn modelId="{E79369FC-7E74-4482-B829-FC2B9A4C9A81}" type="presParOf" srcId="{3886A9F7-6BE6-42D5-A3F1-AB67C336F9D0}" destId="{3A3FC8A3-BBF7-4860-8D59-93F299DDB8CF}" srcOrd="5" destOrd="0" presId="urn:microsoft.com/office/officeart/2005/8/layout/target3"/>
    <dgm:cxn modelId="{7FD776AB-E1CA-45AA-921E-83E592F36883}" type="presParOf" srcId="{3886A9F7-6BE6-42D5-A3F1-AB67C336F9D0}" destId="{49F01EB0-7A48-467D-9D46-BE165379760F}" srcOrd="6" destOrd="0" presId="urn:microsoft.com/office/officeart/2005/8/layout/target3"/>
    <dgm:cxn modelId="{3E8BC08D-BFB2-4C2A-BA14-1E54B032449B}" type="presParOf" srcId="{3886A9F7-6BE6-42D5-A3F1-AB67C336F9D0}" destId="{09681F54-CD46-469E-8C89-1D1A1C825C44}" srcOrd="7" destOrd="0" presId="urn:microsoft.com/office/officeart/2005/8/layout/target3"/>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46A177A-9684-4C5C-A910-354400BA96D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CF0DBCB5-944A-4CF8-A47A-AF0D7C2865E1}">
      <dgm:prSet custT="1"/>
      <dgm:spPr>
        <a:solidFill>
          <a:schemeClr val="accent1"/>
        </a:solidFill>
      </dgm:spPr>
      <dgm:t>
        <a:bodyPr/>
        <a:lstStyle/>
        <a:p>
          <a:r>
            <a:rPr lang="en-US" sz="2800" dirty="0" smtClean="0"/>
            <a:t>Creative Professionals </a:t>
          </a:r>
        </a:p>
        <a:p>
          <a:r>
            <a:rPr lang="en-US" sz="1800" dirty="0" smtClean="0"/>
            <a:t>Artists, designers, and content creators who can use the text-to-image generation model to quickly generate visual assets, explore new ideas, and bring their creative visions to life.</a:t>
          </a:r>
          <a:endParaRPr lang="en-IN" sz="1800" dirty="0"/>
        </a:p>
      </dgm:t>
    </dgm:pt>
    <dgm:pt modelId="{39A3E653-CEF0-4F46-A759-E6B24081CF56}" type="parTrans" cxnId="{FF4CC490-76F8-44F4-AB77-09D8D65773E5}">
      <dgm:prSet/>
      <dgm:spPr/>
      <dgm:t>
        <a:bodyPr/>
        <a:lstStyle/>
        <a:p>
          <a:endParaRPr lang="en-IN"/>
        </a:p>
      </dgm:t>
    </dgm:pt>
    <dgm:pt modelId="{EBB1EB55-F074-450B-BFFB-C0E66FDC76D3}" type="sibTrans" cxnId="{FF4CC490-76F8-44F4-AB77-09D8D65773E5}">
      <dgm:prSet/>
      <dgm:spPr/>
      <dgm:t>
        <a:bodyPr/>
        <a:lstStyle/>
        <a:p>
          <a:endParaRPr lang="en-IN"/>
        </a:p>
      </dgm:t>
    </dgm:pt>
    <dgm:pt modelId="{B015B42F-1409-46EC-AAD4-5F2FF5D854E6}" type="pres">
      <dgm:prSet presAssocID="{C46A177A-9684-4C5C-A910-354400BA96D2}" presName="linear" presStyleCnt="0">
        <dgm:presLayoutVars>
          <dgm:animLvl val="lvl"/>
          <dgm:resizeHandles val="exact"/>
        </dgm:presLayoutVars>
      </dgm:prSet>
      <dgm:spPr/>
    </dgm:pt>
    <dgm:pt modelId="{88624A4A-7DBA-47A2-8D59-DC3A0FD535DE}" type="pres">
      <dgm:prSet presAssocID="{CF0DBCB5-944A-4CF8-A47A-AF0D7C2865E1}" presName="parentText" presStyleLbl="node1" presStyleIdx="0" presStyleCnt="1" custLinFactNeighborX="4724" custLinFactNeighborY="5682">
        <dgm:presLayoutVars>
          <dgm:chMax val="0"/>
          <dgm:bulletEnabled val="1"/>
        </dgm:presLayoutVars>
      </dgm:prSet>
      <dgm:spPr/>
    </dgm:pt>
  </dgm:ptLst>
  <dgm:cxnLst>
    <dgm:cxn modelId="{44D7FA38-1379-4000-8281-A30952CB18C7}" type="presOf" srcId="{CF0DBCB5-944A-4CF8-A47A-AF0D7C2865E1}" destId="{88624A4A-7DBA-47A2-8D59-DC3A0FD535DE}" srcOrd="0" destOrd="0" presId="urn:microsoft.com/office/officeart/2005/8/layout/vList2"/>
    <dgm:cxn modelId="{FF4CC490-76F8-44F4-AB77-09D8D65773E5}" srcId="{C46A177A-9684-4C5C-A910-354400BA96D2}" destId="{CF0DBCB5-944A-4CF8-A47A-AF0D7C2865E1}" srcOrd="0" destOrd="0" parTransId="{39A3E653-CEF0-4F46-A759-E6B24081CF56}" sibTransId="{EBB1EB55-F074-450B-BFFB-C0E66FDC76D3}"/>
    <dgm:cxn modelId="{EF096FA5-059D-4586-9905-08828537C61C}" type="presOf" srcId="{C46A177A-9684-4C5C-A910-354400BA96D2}" destId="{B015B42F-1409-46EC-AAD4-5F2FF5D854E6}" srcOrd="0" destOrd="0" presId="urn:microsoft.com/office/officeart/2005/8/layout/vList2"/>
    <dgm:cxn modelId="{12A81C33-D37A-4E5B-9914-6274673FBD40}" type="presParOf" srcId="{B015B42F-1409-46EC-AAD4-5F2FF5D854E6}" destId="{88624A4A-7DBA-47A2-8D59-DC3A0FD535DE}"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A206439-B6AF-42BD-8A98-5DDDA30E76D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A31E2AD5-CC03-4679-84F1-7A17553CE8C0}">
      <dgm:prSet custT="1"/>
      <dgm:spPr/>
      <dgm:t>
        <a:bodyPr/>
        <a:lstStyle/>
        <a:p>
          <a:r>
            <a:rPr lang="en-US" sz="2800" dirty="0" smtClean="0"/>
            <a:t>Businesses and Enterprises </a:t>
          </a:r>
          <a:r>
            <a:rPr lang="en-US" sz="1800" dirty="0" smtClean="0"/>
            <a:t>Companies in industries such as e-commerce, marketing, and education can leverage the text to-image generation model to create visuals for product listings, advertisements, educational materials, and more</a:t>
          </a:r>
          <a:endParaRPr lang="en-IN" sz="1800" dirty="0"/>
        </a:p>
      </dgm:t>
    </dgm:pt>
    <dgm:pt modelId="{1FD9F79E-7BA2-4398-94B3-61B7F8A77BA5}" type="parTrans" cxnId="{BD6A0D49-446E-4E9D-8BAF-CD3526E884F4}">
      <dgm:prSet/>
      <dgm:spPr/>
      <dgm:t>
        <a:bodyPr/>
        <a:lstStyle/>
        <a:p>
          <a:endParaRPr lang="en-IN"/>
        </a:p>
      </dgm:t>
    </dgm:pt>
    <dgm:pt modelId="{E4E83967-303E-42FC-850D-291E6567E2DD}" type="sibTrans" cxnId="{BD6A0D49-446E-4E9D-8BAF-CD3526E884F4}">
      <dgm:prSet/>
      <dgm:spPr/>
      <dgm:t>
        <a:bodyPr/>
        <a:lstStyle/>
        <a:p>
          <a:endParaRPr lang="en-IN"/>
        </a:p>
      </dgm:t>
    </dgm:pt>
    <dgm:pt modelId="{75002366-53C0-40C0-B0E8-75CA4F7F8758}" type="pres">
      <dgm:prSet presAssocID="{9A206439-B6AF-42BD-8A98-5DDDA30E76D5}" presName="linear" presStyleCnt="0">
        <dgm:presLayoutVars>
          <dgm:animLvl val="lvl"/>
          <dgm:resizeHandles val="exact"/>
        </dgm:presLayoutVars>
      </dgm:prSet>
      <dgm:spPr/>
    </dgm:pt>
    <dgm:pt modelId="{AD576C0E-B14C-40F5-BA49-D4E2241BEC0D}" type="pres">
      <dgm:prSet presAssocID="{A31E2AD5-CC03-4679-84F1-7A17553CE8C0}" presName="parentText" presStyleLbl="node1" presStyleIdx="0" presStyleCnt="1" custScaleY="511639" custLinFactNeighborX="6897" custLinFactNeighborY="-251">
        <dgm:presLayoutVars>
          <dgm:chMax val="0"/>
          <dgm:bulletEnabled val="1"/>
        </dgm:presLayoutVars>
      </dgm:prSet>
      <dgm:spPr/>
    </dgm:pt>
  </dgm:ptLst>
  <dgm:cxnLst>
    <dgm:cxn modelId="{BD6A0D49-446E-4E9D-8BAF-CD3526E884F4}" srcId="{9A206439-B6AF-42BD-8A98-5DDDA30E76D5}" destId="{A31E2AD5-CC03-4679-84F1-7A17553CE8C0}" srcOrd="0" destOrd="0" parTransId="{1FD9F79E-7BA2-4398-94B3-61B7F8A77BA5}" sibTransId="{E4E83967-303E-42FC-850D-291E6567E2DD}"/>
    <dgm:cxn modelId="{F3E78F5A-652F-40CF-BD1F-4B344E34C64B}" type="presOf" srcId="{9A206439-B6AF-42BD-8A98-5DDDA30E76D5}" destId="{75002366-53C0-40C0-B0E8-75CA4F7F8758}" srcOrd="0" destOrd="0" presId="urn:microsoft.com/office/officeart/2005/8/layout/vList2"/>
    <dgm:cxn modelId="{D10A2B6B-F0EC-49BB-B2A2-53450AA6137F}" type="presOf" srcId="{A31E2AD5-CC03-4679-84F1-7A17553CE8C0}" destId="{AD576C0E-B14C-40F5-BA49-D4E2241BEC0D}" srcOrd="0" destOrd="0" presId="urn:microsoft.com/office/officeart/2005/8/layout/vList2"/>
    <dgm:cxn modelId="{319A0514-8BBA-45BA-B463-539BEC3C4113}" type="presParOf" srcId="{75002366-53C0-40C0-B0E8-75CA4F7F8758}" destId="{AD576C0E-B14C-40F5-BA49-D4E2241BEC0D}"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83C32F3-C59A-4ED6-8DB6-DF4986019B0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39862BE0-819A-4C69-8AAC-2799B32B71BC}">
      <dgm:prSet custT="1"/>
      <dgm:spPr/>
      <dgm:t>
        <a:bodyPr/>
        <a:lstStyle/>
        <a:p>
          <a:r>
            <a:rPr lang="en-US" sz="2800" dirty="0" smtClean="0"/>
            <a:t>General Users</a:t>
          </a:r>
        </a:p>
        <a:p>
          <a:r>
            <a:rPr lang="en-US" sz="1600" dirty="0" smtClean="0"/>
            <a:t> Everyday users who want to explore their creativity, generate personalized visuals, or simply have fun with the technology can also benefit from the text-to-image generation model.</a:t>
          </a:r>
          <a:endParaRPr lang="en-IN" sz="1600" dirty="0"/>
        </a:p>
      </dgm:t>
    </dgm:pt>
    <dgm:pt modelId="{A6047833-94E5-402B-B428-39948395BF4F}" type="parTrans" cxnId="{20CCC275-B8FE-4F07-B08D-459DD346945B}">
      <dgm:prSet/>
      <dgm:spPr/>
      <dgm:t>
        <a:bodyPr/>
        <a:lstStyle/>
        <a:p>
          <a:endParaRPr lang="en-IN"/>
        </a:p>
      </dgm:t>
    </dgm:pt>
    <dgm:pt modelId="{25C3F6FF-5B16-4797-BDCB-2E3A88E1DD25}" type="sibTrans" cxnId="{20CCC275-B8FE-4F07-B08D-459DD346945B}">
      <dgm:prSet/>
      <dgm:spPr/>
      <dgm:t>
        <a:bodyPr/>
        <a:lstStyle/>
        <a:p>
          <a:endParaRPr lang="en-IN"/>
        </a:p>
      </dgm:t>
    </dgm:pt>
    <dgm:pt modelId="{DA1B847C-AB76-41D0-BFBE-F0AD30773AB4}" type="pres">
      <dgm:prSet presAssocID="{B83C32F3-C59A-4ED6-8DB6-DF4986019B0F}" presName="linear" presStyleCnt="0">
        <dgm:presLayoutVars>
          <dgm:animLvl val="lvl"/>
          <dgm:resizeHandles val="exact"/>
        </dgm:presLayoutVars>
      </dgm:prSet>
      <dgm:spPr/>
    </dgm:pt>
    <dgm:pt modelId="{62F154CC-833C-4AF5-A5E4-6FE07DDD6CE9}" type="pres">
      <dgm:prSet presAssocID="{39862BE0-819A-4C69-8AAC-2799B32B71BC}" presName="parentText" presStyleLbl="node1" presStyleIdx="0" presStyleCnt="1" custLinFactNeighborX="-10169" custLinFactNeighborY="705">
        <dgm:presLayoutVars>
          <dgm:chMax val="0"/>
          <dgm:bulletEnabled val="1"/>
        </dgm:presLayoutVars>
      </dgm:prSet>
      <dgm:spPr/>
    </dgm:pt>
  </dgm:ptLst>
  <dgm:cxnLst>
    <dgm:cxn modelId="{48AA966C-4DD2-4710-AE38-82510A0805BC}" type="presOf" srcId="{B83C32F3-C59A-4ED6-8DB6-DF4986019B0F}" destId="{DA1B847C-AB76-41D0-BFBE-F0AD30773AB4}" srcOrd="0" destOrd="0" presId="urn:microsoft.com/office/officeart/2005/8/layout/vList2"/>
    <dgm:cxn modelId="{20CCC275-B8FE-4F07-B08D-459DD346945B}" srcId="{B83C32F3-C59A-4ED6-8DB6-DF4986019B0F}" destId="{39862BE0-819A-4C69-8AAC-2799B32B71BC}" srcOrd="0" destOrd="0" parTransId="{A6047833-94E5-402B-B428-39948395BF4F}" sibTransId="{25C3F6FF-5B16-4797-BDCB-2E3A88E1DD25}"/>
    <dgm:cxn modelId="{A02D3353-C1CB-496C-AAE5-AE4ADCCDF791}" type="presOf" srcId="{39862BE0-819A-4C69-8AAC-2799B32B71BC}" destId="{62F154CC-833C-4AF5-A5E4-6FE07DDD6CE9}" srcOrd="0" destOrd="0" presId="urn:microsoft.com/office/officeart/2005/8/layout/vList2"/>
    <dgm:cxn modelId="{E78063FC-4814-4527-A701-2EBCC859FCF6}" type="presParOf" srcId="{DA1B847C-AB76-41D0-BFBE-F0AD30773AB4}" destId="{62F154CC-833C-4AF5-A5E4-6FE07DDD6CE9}" srcOrd="0" destOrd="0" presId="urn:microsoft.com/office/officeart/2005/8/layout/vList2"/>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9C8D9F0-401A-4E8F-8567-A84A7C60B1E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E7BD0A16-098A-489C-B731-567273F73BDB}">
      <dgm:prSet custT="1"/>
      <dgm:spPr/>
      <dgm:t>
        <a:bodyPr/>
        <a:lstStyle/>
        <a:p>
          <a:r>
            <a:rPr lang="en-US" sz="2800" dirty="0" smtClean="0"/>
            <a:t>Researchers and Developers </a:t>
          </a:r>
        </a:p>
        <a:p>
          <a:r>
            <a:rPr lang="en-US" sz="1700" dirty="0" smtClean="0"/>
            <a:t>The project's findings and the developed model can be of interest to researchers and developers in the fields of computer vision, natural language processing, and generative AI.</a:t>
          </a:r>
          <a:endParaRPr lang="en-IN" sz="1700" dirty="0"/>
        </a:p>
      </dgm:t>
    </dgm:pt>
    <dgm:pt modelId="{CD5C129D-4CD7-4188-B458-701A1D52C7BE}" type="parTrans" cxnId="{8570101E-D4AC-4B5B-B317-122A3E70495E}">
      <dgm:prSet/>
      <dgm:spPr/>
      <dgm:t>
        <a:bodyPr/>
        <a:lstStyle/>
        <a:p>
          <a:endParaRPr lang="en-IN"/>
        </a:p>
      </dgm:t>
    </dgm:pt>
    <dgm:pt modelId="{47EFC206-C105-48E6-B6A0-B7C6DAD556FF}" type="sibTrans" cxnId="{8570101E-D4AC-4B5B-B317-122A3E70495E}">
      <dgm:prSet/>
      <dgm:spPr/>
      <dgm:t>
        <a:bodyPr/>
        <a:lstStyle/>
        <a:p>
          <a:endParaRPr lang="en-IN"/>
        </a:p>
      </dgm:t>
    </dgm:pt>
    <dgm:pt modelId="{904DC1D7-3333-4D75-A3CA-75B8819D4B99}" type="pres">
      <dgm:prSet presAssocID="{79C8D9F0-401A-4E8F-8567-A84A7C60B1EC}" presName="linear" presStyleCnt="0">
        <dgm:presLayoutVars>
          <dgm:animLvl val="lvl"/>
          <dgm:resizeHandles val="exact"/>
        </dgm:presLayoutVars>
      </dgm:prSet>
      <dgm:spPr/>
    </dgm:pt>
    <dgm:pt modelId="{2A5A03F2-6703-4D07-B61B-B1AEBD82A442}" type="pres">
      <dgm:prSet presAssocID="{E7BD0A16-098A-489C-B731-567273F73BDB}" presName="parentText" presStyleLbl="node1" presStyleIdx="0" presStyleCnt="1" custScaleY="260780" custLinFactNeighborX="-5010" custLinFactNeighborY="-30557">
        <dgm:presLayoutVars>
          <dgm:chMax val="0"/>
          <dgm:bulletEnabled val="1"/>
        </dgm:presLayoutVars>
      </dgm:prSet>
      <dgm:spPr/>
    </dgm:pt>
  </dgm:ptLst>
  <dgm:cxnLst>
    <dgm:cxn modelId="{8570101E-D4AC-4B5B-B317-122A3E70495E}" srcId="{79C8D9F0-401A-4E8F-8567-A84A7C60B1EC}" destId="{E7BD0A16-098A-489C-B731-567273F73BDB}" srcOrd="0" destOrd="0" parTransId="{CD5C129D-4CD7-4188-B458-701A1D52C7BE}" sibTransId="{47EFC206-C105-48E6-B6A0-B7C6DAD556FF}"/>
    <dgm:cxn modelId="{AF3261DE-43C5-42CD-BF11-8F48779C79E9}" type="presOf" srcId="{79C8D9F0-401A-4E8F-8567-A84A7C60B1EC}" destId="{904DC1D7-3333-4D75-A3CA-75B8819D4B99}" srcOrd="0" destOrd="0" presId="urn:microsoft.com/office/officeart/2005/8/layout/vList2"/>
    <dgm:cxn modelId="{9C4DBAE0-B507-4529-AF88-C2EA65E4603C}" type="presOf" srcId="{E7BD0A16-098A-489C-B731-567273F73BDB}" destId="{2A5A03F2-6703-4D07-B61B-B1AEBD82A442}" srcOrd="0" destOrd="0" presId="urn:microsoft.com/office/officeart/2005/8/layout/vList2"/>
    <dgm:cxn modelId="{A485D63E-B676-439C-90DC-1086B5B53053}" type="presParOf" srcId="{904DC1D7-3333-4D75-A3CA-75B8819D4B99}" destId="{2A5A03F2-6703-4D07-B61B-B1AEBD82A442}" srcOrd="0" destOrd="0" presId="urn:microsoft.com/office/officeart/2005/8/layout/vList2"/>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4BF8537-0C54-4843-8D24-14E739CC0219}"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IN"/>
        </a:p>
      </dgm:t>
    </dgm:pt>
    <dgm:pt modelId="{F1A9530F-AF1B-4D59-9B31-89158B040C99}">
      <dgm:prSet custT="1"/>
      <dgm:spPr/>
      <dgm:t>
        <a:bodyPr/>
        <a:lstStyle/>
        <a:p>
          <a:r>
            <a:rPr lang="en-US" sz="1000" dirty="0" smtClean="0"/>
            <a:t> </a:t>
          </a:r>
          <a:r>
            <a:rPr lang="en-US" sz="2000" b="1" dirty="0" smtClean="0"/>
            <a:t>Text Encoder </a:t>
          </a:r>
        </a:p>
        <a:p>
          <a:r>
            <a:rPr lang="en-US" sz="1000" dirty="0" smtClean="0"/>
            <a:t>The text encoder module takes the input text and generates a compact representation that captures the semantic and syntactic information. </a:t>
          </a:r>
        </a:p>
      </dgm:t>
    </dgm:pt>
    <dgm:pt modelId="{04E4D02B-A35A-4156-8CF7-4791EFF43652}" type="parTrans" cxnId="{592DB54E-FD10-4137-9D78-D680DA42EF90}">
      <dgm:prSet/>
      <dgm:spPr/>
      <dgm:t>
        <a:bodyPr/>
        <a:lstStyle/>
        <a:p>
          <a:endParaRPr lang="en-IN"/>
        </a:p>
      </dgm:t>
    </dgm:pt>
    <dgm:pt modelId="{C20B7CB0-6380-4755-B02C-A8F617F64CC6}" type="sibTrans" cxnId="{592DB54E-FD10-4137-9D78-D680DA42EF90}">
      <dgm:prSet/>
      <dgm:spPr/>
      <dgm:t>
        <a:bodyPr/>
        <a:lstStyle/>
        <a:p>
          <a:endParaRPr lang="en-IN"/>
        </a:p>
      </dgm:t>
    </dgm:pt>
    <dgm:pt modelId="{AB54A61D-0C83-4A1A-AE1D-50C66F96855F}">
      <dgm:prSet custT="1"/>
      <dgm:spPr/>
      <dgm:t>
        <a:bodyPr/>
        <a:lstStyle/>
        <a:p>
          <a:r>
            <a:rPr lang="en-US" sz="2000" b="1" dirty="0" smtClean="0"/>
            <a:t>Image Generator </a:t>
          </a:r>
        </a:p>
        <a:p>
          <a:r>
            <a:rPr lang="en-US" sz="1000" dirty="0" smtClean="0"/>
            <a:t>The image generator module uses the text representation to produce a corresponding image, aiming to match the textual description as closely as possible. </a:t>
          </a:r>
          <a:endParaRPr lang="en-IN" sz="1000" dirty="0"/>
        </a:p>
      </dgm:t>
    </dgm:pt>
    <dgm:pt modelId="{E98869B6-D352-4B1C-A70B-AFE6067BC05C}" type="parTrans" cxnId="{491D8B14-2400-4A1C-9EFA-049738BDC2E1}">
      <dgm:prSet/>
      <dgm:spPr/>
      <dgm:t>
        <a:bodyPr/>
        <a:lstStyle/>
        <a:p>
          <a:endParaRPr lang="en-IN"/>
        </a:p>
      </dgm:t>
    </dgm:pt>
    <dgm:pt modelId="{9E9F4FFE-3E5B-4209-8CC2-A3550324AA36}" type="sibTrans" cxnId="{491D8B14-2400-4A1C-9EFA-049738BDC2E1}">
      <dgm:prSet/>
      <dgm:spPr/>
      <dgm:t>
        <a:bodyPr/>
        <a:lstStyle/>
        <a:p>
          <a:endParaRPr lang="en-IN"/>
        </a:p>
      </dgm:t>
    </dgm:pt>
    <dgm:pt modelId="{9E7255D3-5588-44D2-B9A6-922E4FFC6BAD}">
      <dgm:prSet custT="1"/>
      <dgm:spPr/>
      <dgm:t>
        <a:bodyPr/>
        <a:lstStyle/>
        <a:p>
          <a:r>
            <a:rPr lang="en-US" sz="2000" b="1" dirty="0" smtClean="0"/>
            <a:t> Discriminator</a:t>
          </a:r>
        </a:p>
        <a:p>
          <a:r>
            <a:rPr lang="en-US" sz="2000" b="1" dirty="0" smtClean="0"/>
            <a:t> </a:t>
          </a:r>
          <a:r>
            <a:rPr lang="en-US" sz="1000" dirty="0" smtClean="0"/>
            <a:t>The discriminator module evaluates the generated images, providing feedback to the generator to improve the quality and fidelity of the output.</a:t>
          </a:r>
          <a:endParaRPr lang="en-IN" sz="1000" dirty="0"/>
        </a:p>
      </dgm:t>
    </dgm:pt>
    <dgm:pt modelId="{28E4DE58-28CF-4A3B-911C-9CEB79B602C2}" type="parTrans" cxnId="{1843D885-1F51-45BF-9A20-1D81BF7FE9B8}">
      <dgm:prSet/>
      <dgm:spPr/>
      <dgm:t>
        <a:bodyPr/>
        <a:lstStyle/>
        <a:p>
          <a:endParaRPr lang="en-IN"/>
        </a:p>
      </dgm:t>
    </dgm:pt>
    <dgm:pt modelId="{98871C3D-67B0-44B3-B701-EE5E833E6497}" type="sibTrans" cxnId="{1843D885-1F51-45BF-9A20-1D81BF7FE9B8}">
      <dgm:prSet/>
      <dgm:spPr/>
      <dgm:t>
        <a:bodyPr/>
        <a:lstStyle/>
        <a:p>
          <a:endParaRPr lang="en-IN"/>
        </a:p>
      </dgm:t>
    </dgm:pt>
    <dgm:pt modelId="{0D1F8525-343E-4EDB-97B9-AE016B28DE78}" type="pres">
      <dgm:prSet presAssocID="{D4BF8537-0C54-4843-8D24-14E739CC0219}" presName="Name0" presStyleCnt="0">
        <dgm:presLayoutVars>
          <dgm:dir/>
          <dgm:resizeHandles val="exact"/>
        </dgm:presLayoutVars>
      </dgm:prSet>
      <dgm:spPr/>
    </dgm:pt>
    <dgm:pt modelId="{3FC654B8-6882-4FB9-8827-6E1F2DD4F18C}" type="pres">
      <dgm:prSet presAssocID="{D4BF8537-0C54-4843-8D24-14E739CC0219}" presName="arrow" presStyleLbl="bgShp" presStyleIdx="0" presStyleCnt="1"/>
      <dgm:spPr/>
    </dgm:pt>
    <dgm:pt modelId="{B164FB3A-D3CB-4718-9D16-979353A87B10}" type="pres">
      <dgm:prSet presAssocID="{D4BF8537-0C54-4843-8D24-14E739CC0219}" presName="points" presStyleCnt="0"/>
      <dgm:spPr/>
    </dgm:pt>
    <dgm:pt modelId="{E802231D-639E-48B5-88AD-B9693DE27291}" type="pres">
      <dgm:prSet presAssocID="{F1A9530F-AF1B-4D59-9B31-89158B040C99}" presName="compositeA" presStyleCnt="0"/>
      <dgm:spPr/>
    </dgm:pt>
    <dgm:pt modelId="{69CDD52E-2492-4089-854B-265DF744BA86}" type="pres">
      <dgm:prSet presAssocID="{F1A9530F-AF1B-4D59-9B31-89158B040C99}" presName="textA" presStyleLbl="revTx" presStyleIdx="0" presStyleCnt="3" custScaleX="158107" custScaleY="72115">
        <dgm:presLayoutVars>
          <dgm:bulletEnabled val="1"/>
        </dgm:presLayoutVars>
      </dgm:prSet>
      <dgm:spPr/>
      <dgm:t>
        <a:bodyPr/>
        <a:lstStyle/>
        <a:p>
          <a:endParaRPr lang="en-IN"/>
        </a:p>
      </dgm:t>
    </dgm:pt>
    <dgm:pt modelId="{51FAC9F9-C333-4B97-929D-FE6BDB6FC7FF}" type="pres">
      <dgm:prSet presAssocID="{F1A9530F-AF1B-4D59-9B31-89158B040C99}" presName="circleA" presStyleLbl="node1" presStyleIdx="0" presStyleCnt="3"/>
      <dgm:spPr/>
    </dgm:pt>
    <dgm:pt modelId="{E1B6894B-E651-4C26-A816-689EF616F1D1}" type="pres">
      <dgm:prSet presAssocID="{F1A9530F-AF1B-4D59-9B31-89158B040C99}" presName="spaceA" presStyleCnt="0"/>
      <dgm:spPr/>
    </dgm:pt>
    <dgm:pt modelId="{3A0729D9-BCCC-47B0-9350-B2822D979D5B}" type="pres">
      <dgm:prSet presAssocID="{C20B7CB0-6380-4755-B02C-A8F617F64CC6}" presName="space" presStyleCnt="0"/>
      <dgm:spPr/>
    </dgm:pt>
    <dgm:pt modelId="{E64E18C3-D6D8-479D-AC78-3961F68D48E1}" type="pres">
      <dgm:prSet presAssocID="{AB54A61D-0C83-4A1A-AE1D-50C66F96855F}" presName="compositeB" presStyleCnt="0"/>
      <dgm:spPr/>
    </dgm:pt>
    <dgm:pt modelId="{7FF299D3-1B01-4A90-9AA8-5FDCDAA0B35B}" type="pres">
      <dgm:prSet presAssocID="{AB54A61D-0C83-4A1A-AE1D-50C66F96855F}" presName="textB" presStyleLbl="revTx" presStyleIdx="1" presStyleCnt="3" custScaleX="149125" custScaleY="80769" custLinFactNeighborX="-379" custLinFactNeighborY="-10577">
        <dgm:presLayoutVars>
          <dgm:bulletEnabled val="1"/>
        </dgm:presLayoutVars>
      </dgm:prSet>
      <dgm:spPr/>
      <dgm:t>
        <a:bodyPr/>
        <a:lstStyle/>
        <a:p>
          <a:endParaRPr lang="en-IN"/>
        </a:p>
      </dgm:t>
    </dgm:pt>
    <dgm:pt modelId="{F500D0AE-9EC4-49E6-ABF4-4C0DA80C4D79}" type="pres">
      <dgm:prSet presAssocID="{AB54A61D-0C83-4A1A-AE1D-50C66F96855F}" presName="circleB" presStyleLbl="node1" presStyleIdx="1" presStyleCnt="3"/>
      <dgm:spPr/>
    </dgm:pt>
    <dgm:pt modelId="{051D668A-085F-4AE8-870F-1DE34BD3CA3F}" type="pres">
      <dgm:prSet presAssocID="{AB54A61D-0C83-4A1A-AE1D-50C66F96855F}" presName="spaceB" presStyleCnt="0"/>
      <dgm:spPr/>
    </dgm:pt>
    <dgm:pt modelId="{0B493C50-895E-4A87-8058-D00C5C65F131}" type="pres">
      <dgm:prSet presAssocID="{9E9F4FFE-3E5B-4209-8CC2-A3550324AA36}" presName="space" presStyleCnt="0"/>
      <dgm:spPr/>
    </dgm:pt>
    <dgm:pt modelId="{2287C99E-8F51-47FE-AACB-293293E147BE}" type="pres">
      <dgm:prSet presAssocID="{9E7255D3-5588-44D2-B9A6-922E4FFC6BAD}" presName="compositeA" presStyleCnt="0"/>
      <dgm:spPr/>
    </dgm:pt>
    <dgm:pt modelId="{538AEA0A-FEA7-4F5A-9267-6D3F9E153DEA}" type="pres">
      <dgm:prSet presAssocID="{9E7255D3-5588-44D2-B9A6-922E4FFC6BAD}" presName="textA" presStyleLbl="revTx" presStyleIdx="2" presStyleCnt="3" custScaleX="130129">
        <dgm:presLayoutVars>
          <dgm:bulletEnabled val="1"/>
        </dgm:presLayoutVars>
      </dgm:prSet>
      <dgm:spPr/>
      <dgm:t>
        <a:bodyPr/>
        <a:lstStyle/>
        <a:p>
          <a:endParaRPr lang="en-IN"/>
        </a:p>
      </dgm:t>
    </dgm:pt>
    <dgm:pt modelId="{23DE7466-583B-4095-AE9C-A8B89C8A004C}" type="pres">
      <dgm:prSet presAssocID="{9E7255D3-5588-44D2-B9A6-922E4FFC6BAD}" presName="circleA" presStyleLbl="node1" presStyleIdx="2" presStyleCnt="3"/>
      <dgm:spPr/>
    </dgm:pt>
    <dgm:pt modelId="{386E70D4-D4AD-455E-99A4-488F86B39A41}" type="pres">
      <dgm:prSet presAssocID="{9E7255D3-5588-44D2-B9A6-922E4FFC6BAD}" presName="spaceA" presStyleCnt="0"/>
      <dgm:spPr/>
    </dgm:pt>
  </dgm:ptLst>
  <dgm:cxnLst>
    <dgm:cxn modelId="{491D8B14-2400-4A1C-9EFA-049738BDC2E1}" srcId="{D4BF8537-0C54-4843-8D24-14E739CC0219}" destId="{AB54A61D-0C83-4A1A-AE1D-50C66F96855F}" srcOrd="1" destOrd="0" parTransId="{E98869B6-D352-4B1C-A70B-AFE6067BC05C}" sibTransId="{9E9F4FFE-3E5B-4209-8CC2-A3550324AA36}"/>
    <dgm:cxn modelId="{1843D885-1F51-45BF-9A20-1D81BF7FE9B8}" srcId="{D4BF8537-0C54-4843-8D24-14E739CC0219}" destId="{9E7255D3-5588-44D2-B9A6-922E4FFC6BAD}" srcOrd="2" destOrd="0" parTransId="{28E4DE58-28CF-4A3B-911C-9CEB79B602C2}" sibTransId="{98871C3D-67B0-44B3-B701-EE5E833E6497}"/>
    <dgm:cxn modelId="{98FE2F95-3689-4008-955C-C401B3150EBF}" type="presOf" srcId="{9E7255D3-5588-44D2-B9A6-922E4FFC6BAD}" destId="{538AEA0A-FEA7-4F5A-9267-6D3F9E153DEA}" srcOrd="0" destOrd="0" presId="urn:microsoft.com/office/officeart/2005/8/layout/hProcess11"/>
    <dgm:cxn modelId="{592DB54E-FD10-4137-9D78-D680DA42EF90}" srcId="{D4BF8537-0C54-4843-8D24-14E739CC0219}" destId="{F1A9530F-AF1B-4D59-9B31-89158B040C99}" srcOrd="0" destOrd="0" parTransId="{04E4D02B-A35A-4156-8CF7-4791EFF43652}" sibTransId="{C20B7CB0-6380-4755-B02C-A8F617F64CC6}"/>
    <dgm:cxn modelId="{62DD1DBB-DF4C-4EB3-9DC6-74301EE2A8F3}" type="presOf" srcId="{D4BF8537-0C54-4843-8D24-14E739CC0219}" destId="{0D1F8525-343E-4EDB-97B9-AE016B28DE78}" srcOrd="0" destOrd="0" presId="urn:microsoft.com/office/officeart/2005/8/layout/hProcess11"/>
    <dgm:cxn modelId="{2DBADA42-898B-44C9-88F7-035AEE54CF61}" type="presOf" srcId="{F1A9530F-AF1B-4D59-9B31-89158B040C99}" destId="{69CDD52E-2492-4089-854B-265DF744BA86}" srcOrd="0" destOrd="0" presId="urn:microsoft.com/office/officeart/2005/8/layout/hProcess11"/>
    <dgm:cxn modelId="{56C15B7B-A117-437B-848A-9FB6FBB60476}" type="presOf" srcId="{AB54A61D-0C83-4A1A-AE1D-50C66F96855F}" destId="{7FF299D3-1B01-4A90-9AA8-5FDCDAA0B35B}" srcOrd="0" destOrd="0" presId="urn:microsoft.com/office/officeart/2005/8/layout/hProcess11"/>
    <dgm:cxn modelId="{D046FBB0-73AD-413F-B90B-2368952E202D}" type="presParOf" srcId="{0D1F8525-343E-4EDB-97B9-AE016B28DE78}" destId="{3FC654B8-6882-4FB9-8827-6E1F2DD4F18C}" srcOrd="0" destOrd="0" presId="urn:microsoft.com/office/officeart/2005/8/layout/hProcess11"/>
    <dgm:cxn modelId="{95399C17-C31F-4899-990E-2133708AE873}" type="presParOf" srcId="{0D1F8525-343E-4EDB-97B9-AE016B28DE78}" destId="{B164FB3A-D3CB-4718-9D16-979353A87B10}" srcOrd="1" destOrd="0" presId="urn:microsoft.com/office/officeart/2005/8/layout/hProcess11"/>
    <dgm:cxn modelId="{1C4A08D1-9325-4B10-8504-8EE74EFC1CF4}" type="presParOf" srcId="{B164FB3A-D3CB-4718-9D16-979353A87B10}" destId="{E802231D-639E-48B5-88AD-B9693DE27291}" srcOrd="0" destOrd="0" presId="urn:microsoft.com/office/officeart/2005/8/layout/hProcess11"/>
    <dgm:cxn modelId="{08B35C9C-455A-4CD2-9800-F7A0364E0470}" type="presParOf" srcId="{E802231D-639E-48B5-88AD-B9693DE27291}" destId="{69CDD52E-2492-4089-854B-265DF744BA86}" srcOrd="0" destOrd="0" presId="urn:microsoft.com/office/officeart/2005/8/layout/hProcess11"/>
    <dgm:cxn modelId="{D2BA296B-6C42-464C-9C56-A1F372950BF7}" type="presParOf" srcId="{E802231D-639E-48B5-88AD-B9693DE27291}" destId="{51FAC9F9-C333-4B97-929D-FE6BDB6FC7FF}" srcOrd="1" destOrd="0" presId="urn:microsoft.com/office/officeart/2005/8/layout/hProcess11"/>
    <dgm:cxn modelId="{BFDC6282-100C-409C-A1AF-894F476AE173}" type="presParOf" srcId="{E802231D-639E-48B5-88AD-B9693DE27291}" destId="{E1B6894B-E651-4C26-A816-689EF616F1D1}" srcOrd="2" destOrd="0" presId="urn:microsoft.com/office/officeart/2005/8/layout/hProcess11"/>
    <dgm:cxn modelId="{8433F08D-0BA2-4098-9872-B0E3138CFE75}" type="presParOf" srcId="{B164FB3A-D3CB-4718-9D16-979353A87B10}" destId="{3A0729D9-BCCC-47B0-9350-B2822D979D5B}" srcOrd="1" destOrd="0" presId="urn:microsoft.com/office/officeart/2005/8/layout/hProcess11"/>
    <dgm:cxn modelId="{8728D065-4E1D-4E62-A981-FF19DCCCFA4A}" type="presParOf" srcId="{B164FB3A-D3CB-4718-9D16-979353A87B10}" destId="{E64E18C3-D6D8-479D-AC78-3961F68D48E1}" srcOrd="2" destOrd="0" presId="urn:microsoft.com/office/officeart/2005/8/layout/hProcess11"/>
    <dgm:cxn modelId="{89825CCB-902B-4D75-82A0-AD86F2A39C91}" type="presParOf" srcId="{E64E18C3-D6D8-479D-AC78-3961F68D48E1}" destId="{7FF299D3-1B01-4A90-9AA8-5FDCDAA0B35B}" srcOrd="0" destOrd="0" presId="urn:microsoft.com/office/officeart/2005/8/layout/hProcess11"/>
    <dgm:cxn modelId="{B630FEAC-2348-46E3-A334-865B7F0BCD07}" type="presParOf" srcId="{E64E18C3-D6D8-479D-AC78-3961F68D48E1}" destId="{F500D0AE-9EC4-49E6-ABF4-4C0DA80C4D79}" srcOrd="1" destOrd="0" presId="urn:microsoft.com/office/officeart/2005/8/layout/hProcess11"/>
    <dgm:cxn modelId="{795AA885-86AC-426F-9DEC-CFF991D2A423}" type="presParOf" srcId="{E64E18C3-D6D8-479D-AC78-3961F68D48E1}" destId="{051D668A-085F-4AE8-870F-1DE34BD3CA3F}" srcOrd="2" destOrd="0" presId="urn:microsoft.com/office/officeart/2005/8/layout/hProcess11"/>
    <dgm:cxn modelId="{617C4BED-6FF4-447C-B974-0EECDB38852F}" type="presParOf" srcId="{B164FB3A-D3CB-4718-9D16-979353A87B10}" destId="{0B493C50-895E-4A87-8058-D00C5C65F131}" srcOrd="3" destOrd="0" presId="urn:microsoft.com/office/officeart/2005/8/layout/hProcess11"/>
    <dgm:cxn modelId="{A4A60396-C62B-4995-BD1A-E0AFE1820AA2}" type="presParOf" srcId="{B164FB3A-D3CB-4718-9D16-979353A87B10}" destId="{2287C99E-8F51-47FE-AACB-293293E147BE}" srcOrd="4" destOrd="0" presId="urn:microsoft.com/office/officeart/2005/8/layout/hProcess11"/>
    <dgm:cxn modelId="{836D0056-6ECA-4D0C-AE8B-D147419BBF1D}" type="presParOf" srcId="{2287C99E-8F51-47FE-AACB-293293E147BE}" destId="{538AEA0A-FEA7-4F5A-9267-6D3F9E153DEA}" srcOrd="0" destOrd="0" presId="urn:microsoft.com/office/officeart/2005/8/layout/hProcess11"/>
    <dgm:cxn modelId="{E2248097-B759-48A6-8A38-5E305A532851}" type="presParOf" srcId="{2287C99E-8F51-47FE-AACB-293293E147BE}" destId="{23DE7466-583B-4095-AE9C-A8B89C8A004C}" srcOrd="1" destOrd="0" presId="urn:microsoft.com/office/officeart/2005/8/layout/hProcess11"/>
    <dgm:cxn modelId="{8713DC2B-4354-4A93-B5C6-448E6202B493}" type="presParOf" srcId="{2287C99E-8F51-47FE-AACB-293293E147BE}" destId="{386E70D4-D4AD-455E-99A4-488F86B39A41}"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D95B2A-76A2-4EB1-AFE2-93689E65C780}">
      <dsp:nvSpPr>
        <dsp:cNvPr id="0" name=""/>
        <dsp:cNvSpPr/>
      </dsp:nvSpPr>
      <dsp:spPr>
        <a:xfrm>
          <a:off x="0" y="0"/>
          <a:ext cx="1654943" cy="1654943"/>
        </a:xfrm>
        <a:prstGeom prst="pie">
          <a:avLst>
            <a:gd name="adj1" fmla="val 54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C691BB3-D782-4335-8021-38C4EAB6C74B}">
      <dsp:nvSpPr>
        <dsp:cNvPr id="0" name=""/>
        <dsp:cNvSpPr/>
      </dsp:nvSpPr>
      <dsp:spPr>
        <a:xfrm>
          <a:off x="827471" y="0"/>
          <a:ext cx="2830128" cy="1654943"/>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Project Overview</a:t>
          </a:r>
          <a:endParaRPr lang="en-IN" sz="2800" kern="1200" dirty="0"/>
        </a:p>
      </dsp:txBody>
      <dsp:txXfrm>
        <a:off x="827471" y="0"/>
        <a:ext cx="2830128" cy="786097"/>
      </dsp:txXfrm>
    </dsp:sp>
    <dsp:sp modelId="{F99F4130-7235-4691-8096-740F711DD36E}">
      <dsp:nvSpPr>
        <dsp:cNvPr id="0" name=""/>
        <dsp:cNvSpPr/>
      </dsp:nvSpPr>
      <dsp:spPr>
        <a:xfrm>
          <a:off x="434422" y="786097"/>
          <a:ext cx="786097" cy="786097"/>
        </a:xfrm>
        <a:prstGeom prst="pie">
          <a:avLst>
            <a:gd name="adj1" fmla="val 54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F2C65C-BDDF-498B-ABD7-9F8E89FF1C36}">
      <dsp:nvSpPr>
        <dsp:cNvPr id="0" name=""/>
        <dsp:cNvSpPr/>
      </dsp:nvSpPr>
      <dsp:spPr>
        <a:xfrm>
          <a:off x="827471" y="786097"/>
          <a:ext cx="2830128" cy="786097"/>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smtClean="0"/>
            <a:t>Understand the key objectives and scope of the text-to-image generation project.</a:t>
          </a:r>
          <a:endParaRPr lang="en-IN" sz="1500" kern="1200"/>
        </a:p>
      </dsp:txBody>
      <dsp:txXfrm>
        <a:off x="827471" y="786097"/>
        <a:ext cx="2830128" cy="7860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5DAD93-7C40-4052-983A-376A9F45C417}">
      <dsp:nvSpPr>
        <dsp:cNvPr id="0" name=""/>
        <dsp:cNvSpPr/>
      </dsp:nvSpPr>
      <dsp:spPr>
        <a:xfrm>
          <a:off x="0" y="0"/>
          <a:ext cx="1817132" cy="1817132"/>
        </a:xfrm>
        <a:prstGeom prst="pie">
          <a:avLst>
            <a:gd name="adj1" fmla="val 54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371D8E8-6E79-4A2A-8F73-DC664A593BF5}">
      <dsp:nvSpPr>
        <dsp:cNvPr id="0" name=""/>
        <dsp:cNvSpPr/>
      </dsp:nvSpPr>
      <dsp:spPr>
        <a:xfrm>
          <a:off x="908566" y="0"/>
          <a:ext cx="2958945" cy="1817132"/>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User</a:t>
          </a:r>
          <a:r>
            <a:rPr lang="en-US" sz="1700" b="1" kern="1200" dirty="0" smtClean="0"/>
            <a:t> </a:t>
          </a:r>
          <a:r>
            <a:rPr lang="en-US" sz="2800" b="1" kern="1200" dirty="0" smtClean="0"/>
            <a:t>Personas</a:t>
          </a:r>
          <a:endParaRPr lang="en-IN" sz="2800" b="1" kern="1200" dirty="0"/>
        </a:p>
      </dsp:txBody>
      <dsp:txXfrm>
        <a:off x="908566" y="0"/>
        <a:ext cx="2958945" cy="863137"/>
      </dsp:txXfrm>
    </dsp:sp>
    <dsp:sp modelId="{9A49B920-BF48-4010-AB11-53AD183B6AE2}">
      <dsp:nvSpPr>
        <dsp:cNvPr id="0" name=""/>
        <dsp:cNvSpPr/>
      </dsp:nvSpPr>
      <dsp:spPr>
        <a:xfrm>
          <a:off x="476997" y="863137"/>
          <a:ext cx="863137" cy="863137"/>
        </a:xfrm>
        <a:prstGeom prst="pie">
          <a:avLst>
            <a:gd name="adj1" fmla="val 54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B35ED47-86A7-4BBD-BF61-072AFE6F8423}">
      <dsp:nvSpPr>
        <dsp:cNvPr id="0" name=""/>
        <dsp:cNvSpPr/>
      </dsp:nvSpPr>
      <dsp:spPr>
        <a:xfrm>
          <a:off x="908566" y="863137"/>
          <a:ext cx="2958945" cy="863137"/>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Identify the target users and their specific needs and preferences.</a:t>
          </a:r>
          <a:endParaRPr lang="en-IN" sz="1700" kern="1200" dirty="0"/>
        </a:p>
      </dsp:txBody>
      <dsp:txXfrm>
        <a:off x="908566" y="863137"/>
        <a:ext cx="2958945" cy="8631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23A170-5B76-4230-B592-6C8ED3265685}">
      <dsp:nvSpPr>
        <dsp:cNvPr id="0" name=""/>
        <dsp:cNvSpPr/>
      </dsp:nvSpPr>
      <dsp:spPr>
        <a:xfrm>
          <a:off x="0" y="0"/>
          <a:ext cx="1854640" cy="1854640"/>
        </a:xfrm>
        <a:prstGeom prst="pie">
          <a:avLst>
            <a:gd name="adj1" fmla="val 54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B09CB4-337E-4532-AD77-83B28B2B51C9}">
      <dsp:nvSpPr>
        <dsp:cNvPr id="0" name=""/>
        <dsp:cNvSpPr/>
      </dsp:nvSpPr>
      <dsp:spPr>
        <a:xfrm>
          <a:off x="927320" y="0"/>
          <a:ext cx="2924315" cy="185464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Technical</a:t>
          </a:r>
          <a:r>
            <a:rPr lang="en-US" sz="1700" b="1" kern="1200" dirty="0" smtClean="0"/>
            <a:t> </a:t>
          </a:r>
          <a:r>
            <a:rPr lang="en-US" sz="2800" b="1" kern="1200" dirty="0" smtClean="0"/>
            <a:t>Approach</a:t>
          </a:r>
          <a:endParaRPr lang="en-IN" sz="2800" b="1" kern="1200" dirty="0"/>
        </a:p>
      </dsp:txBody>
      <dsp:txXfrm>
        <a:off x="927320" y="0"/>
        <a:ext cx="2924315" cy="880954"/>
      </dsp:txXfrm>
    </dsp:sp>
    <dsp:sp modelId="{DB91DDA0-AF89-437B-9C7F-0C342F690F98}">
      <dsp:nvSpPr>
        <dsp:cNvPr id="0" name=""/>
        <dsp:cNvSpPr/>
      </dsp:nvSpPr>
      <dsp:spPr>
        <a:xfrm>
          <a:off x="486843" y="880953"/>
          <a:ext cx="880954" cy="880954"/>
        </a:xfrm>
        <a:prstGeom prst="pie">
          <a:avLst>
            <a:gd name="adj1" fmla="val 54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B50E197-EE56-43F2-AC7C-F0E0E56EBB48}">
      <dsp:nvSpPr>
        <dsp:cNvPr id="0" name=""/>
        <dsp:cNvSpPr/>
      </dsp:nvSpPr>
      <dsp:spPr>
        <a:xfrm>
          <a:off x="927320" y="880953"/>
          <a:ext cx="2924315" cy="880954"/>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smtClean="0"/>
            <a:t>Discuss the underlying GAN technology and its implementation details.</a:t>
          </a:r>
          <a:endParaRPr lang="en-IN" sz="1700" kern="1200"/>
        </a:p>
      </dsp:txBody>
      <dsp:txXfrm>
        <a:off x="927320" y="880953"/>
        <a:ext cx="2924315" cy="88095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C1E570-FE8C-4C55-B73B-29B640B899EA}">
      <dsp:nvSpPr>
        <dsp:cNvPr id="0" name=""/>
        <dsp:cNvSpPr/>
      </dsp:nvSpPr>
      <dsp:spPr>
        <a:xfrm>
          <a:off x="0" y="0"/>
          <a:ext cx="1931359" cy="1931359"/>
        </a:xfrm>
        <a:prstGeom prst="pie">
          <a:avLst>
            <a:gd name="adj1" fmla="val 54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2B529D2-889E-4E46-AB29-2DEE4C7F091B}">
      <dsp:nvSpPr>
        <dsp:cNvPr id="0" name=""/>
        <dsp:cNvSpPr/>
      </dsp:nvSpPr>
      <dsp:spPr>
        <a:xfrm>
          <a:off x="965679" y="0"/>
          <a:ext cx="3034212" cy="1931359"/>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Results</a:t>
          </a:r>
          <a:r>
            <a:rPr lang="en-US" sz="1800" b="1" kern="1200" dirty="0" smtClean="0"/>
            <a:t> </a:t>
          </a:r>
          <a:r>
            <a:rPr lang="en-US" sz="2800" b="1" kern="1200" dirty="0" smtClean="0"/>
            <a:t>and</a:t>
          </a:r>
          <a:r>
            <a:rPr lang="en-US" sz="1800" b="1" kern="1200" dirty="0" smtClean="0"/>
            <a:t> </a:t>
          </a:r>
          <a:r>
            <a:rPr lang="en-US" sz="2800" b="1" kern="1200" dirty="0" smtClean="0"/>
            <a:t>Showcase</a:t>
          </a:r>
          <a:endParaRPr lang="en-IN" sz="2800" b="1" kern="1200" dirty="0"/>
        </a:p>
      </dsp:txBody>
      <dsp:txXfrm>
        <a:off x="965679" y="0"/>
        <a:ext cx="3034212" cy="917395"/>
      </dsp:txXfrm>
    </dsp:sp>
    <dsp:sp modelId="{C3E06057-2AEC-4E42-A625-6372DE3B0D59}">
      <dsp:nvSpPr>
        <dsp:cNvPr id="0" name=""/>
        <dsp:cNvSpPr/>
      </dsp:nvSpPr>
      <dsp:spPr>
        <a:xfrm>
          <a:off x="506981" y="917395"/>
          <a:ext cx="917395" cy="917395"/>
        </a:xfrm>
        <a:prstGeom prst="pie">
          <a:avLst>
            <a:gd name="adj1" fmla="val 54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A3FC8A3-BBF7-4860-8D59-93F299DDB8CF}">
      <dsp:nvSpPr>
        <dsp:cNvPr id="0" name=""/>
        <dsp:cNvSpPr/>
      </dsp:nvSpPr>
      <dsp:spPr>
        <a:xfrm>
          <a:off x="965679" y="917395"/>
          <a:ext cx="3034212" cy="91739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Demonstrate the capabilities and potential of the text-to-image solution.</a:t>
          </a:r>
          <a:endParaRPr lang="en-IN" sz="1800" kern="1200" dirty="0"/>
        </a:p>
      </dsp:txBody>
      <dsp:txXfrm>
        <a:off x="965679" y="917395"/>
        <a:ext cx="3034212" cy="91739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624A4A-7DBA-47A2-8D59-DC3A0FD535DE}">
      <dsp:nvSpPr>
        <dsp:cNvPr id="0" name=""/>
        <dsp:cNvSpPr/>
      </dsp:nvSpPr>
      <dsp:spPr>
        <a:xfrm>
          <a:off x="0" y="693"/>
          <a:ext cx="4533900" cy="2209106"/>
        </a:xfrm>
        <a:prstGeom prst="roundRect">
          <a:avLst/>
        </a:prstGeom>
        <a:solidFill>
          <a:schemeClr val="accent1"/>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kern="1200" dirty="0" smtClean="0"/>
            <a:t>Creative Professionals </a:t>
          </a:r>
        </a:p>
        <a:p>
          <a:pPr lvl="0" algn="l" defTabSz="1244600">
            <a:lnSpc>
              <a:spcPct val="90000"/>
            </a:lnSpc>
            <a:spcBef>
              <a:spcPct val="0"/>
            </a:spcBef>
            <a:spcAft>
              <a:spcPct val="35000"/>
            </a:spcAft>
          </a:pPr>
          <a:r>
            <a:rPr lang="en-US" sz="1800" kern="1200" dirty="0" smtClean="0"/>
            <a:t>Artists, designers, and content creators who can use the text-to-image generation model to quickly generate visual assets, explore new ideas, and bring their creative visions to life.</a:t>
          </a:r>
          <a:endParaRPr lang="en-IN" sz="1800" kern="1200" dirty="0"/>
        </a:p>
      </dsp:txBody>
      <dsp:txXfrm>
        <a:off x="107840" y="108533"/>
        <a:ext cx="4318220" cy="199342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576C0E-B14C-40F5-BA49-D4E2241BEC0D}">
      <dsp:nvSpPr>
        <dsp:cNvPr id="0" name=""/>
        <dsp:cNvSpPr/>
      </dsp:nvSpPr>
      <dsp:spPr>
        <a:xfrm>
          <a:off x="0" y="21434"/>
          <a:ext cx="4948239" cy="221488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kern="1200" dirty="0" smtClean="0"/>
            <a:t>Businesses and Enterprises </a:t>
          </a:r>
          <a:r>
            <a:rPr lang="en-US" sz="1800" kern="1200" dirty="0" smtClean="0"/>
            <a:t>Companies in industries such as e-commerce, marketing, and education can leverage the text to-image generation model to create visuals for product listings, advertisements, educational materials, and more</a:t>
          </a:r>
          <a:endParaRPr lang="en-IN" sz="1800" kern="1200" dirty="0"/>
        </a:p>
      </dsp:txBody>
      <dsp:txXfrm>
        <a:off x="108122" y="129556"/>
        <a:ext cx="4731995" cy="199864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F154CC-833C-4AF5-A5E4-6FE07DDD6CE9}">
      <dsp:nvSpPr>
        <dsp:cNvPr id="0" name=""/>
        <dsp:cNvSpPr/>
      </dsp:nvSpPr>
      <dsp:spPr>
        <a:xfrm>
          <a:off x="0" y="26267"/>
          <a:ext cx="4495800" cy="186322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kern="1200" dirty="0" smtClean="0"/>
            <a:t>General Users</a:t>
          </a:r>
        </a:p>
        <a:p>
          <a:pPr lvl="0" algn="l" defTabSz="1244600">
            <a:lnSpc>
              <a:spcPct val="90000"/>
            </a:lnSpc>
            <a:spcBef>
              <a:spcPct val="0"/>
            </a:spcBef>
            <a:spcAft>
              <a:spcPct val="35000"/>
            </a:spcAft>
          </a:pPr>
          <a:r>
            <a:rPr lang="en-US" sz="1600" kern="1200" dirty="0" smtClean="0"/>
            <a:t> Everyday users who want to explore their creativity, generate personalized visuals, or simply have fun with the technology can also benefit from the text-to-image generation model.</a:t>
          </a:r>
          <a:endParaRPr lang="en-IN" sz="1600" kern="1200" dirty="0"/>
        </a:p>
      </dsp:txBody>
      <dsp:txXfrm>
        <a:off x="90955" y="117222"/>
        <a:ext cx="4313890" cy="168131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5A03F2-6703-4D07-B61B-B1AEBD82A442}">
      <dsp:nvSpPr>
        <dsp:cNvPr id="0" name=""/>
        <dsp:cNvSpPr/>
      </dsp:nvSpPr>
      <dsp:spPr>
        <a:xfrm>
          <a:off x="0" y="0"/>
          <a:ext cx="4562475" cy="185508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kern="1200" dirty="0" smtClean="0"/>
            <a:t>Researchers and Developers </a:t>
          </a:r>
        </a:p>
        <a:p>
          <a:pPr lvl="0" algn="l" defTabSz="1244600">
            <a:lnSpc>
              <a:spcPct val="90000"/>
            </a:lnSpc>
            <a:spcBef>
              <a:spcPct val="0"/>
            </a:spcBef>
            <a:spcAft>
              <a:spcPct val="35000"/>
            </a:spcAft>
          </a:pPr>
          <a:r>
            <a:rPr lang="en-US" sz="1700" kern="1200" dirty="0" smtClean="0"/>
            <a:t>The project's findings and the developed model can be of interest to researchers and developers in the fields of computer vision, natural language processing, and generative AI.</a:t>
          </a:r>
          <a:endParaRPr lang="en-IN" sz="1700" kern="1200" dirty="0"/>
        </a:p>
      </dsp:txBody>
      <dsp:txXfrm>
        <a:off x="90558" y="90558"/>
        <a:ext cx="4381359" cy="167396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C654B8-6882-4FB9-8827-6E1F2DD4F18C}">
      <dsp:nvSpPr>
        <dsp:cNvPr id="0" name=""/>
        <dsp:cNvSpPr/>
      </dsp:nvSpPr>
      <dsp:spPr>
        <a:xfrm>
          <a:off x="0" y="1188719"/>
          <a:ext cx="7095820" cy="1584960"/>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CDD52E-2492-4089-854B-265DF744BA86}">
      <dsp:nvSpPr>
        <dsp:cNvPr id="0" name=""/>
        <dsp:cNvSpPr/>
      </dsp:nvSpPr>
      <dsp:spPr>
        <a:xfrm>
          <a:off x="2063" y="110491"/>
          <a:ext cx="2255575" cy="11429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20" tIns="71120" rIns="71120" bIns="71120" numCol="1" spcCol="1270" anchor="b" anchorCtr="0">
          <a:noAutofit/>
        </a:bodyPr>
        <a:lstStyle/>
        <a:p>
          <a:pPr lvl="0" algn="ctr" defTabSz="444500">
            <a:lnSpc>
              <a:spcPct val="90000"/>
            </a:lnSpc>
            <a:spcBef>
              <a:spcPct val="0"/>
            </a:spcBef>
            <a:spcAft>
              <a:spcPct val="35000"/>
            </a:spcAft>
          </a:pPr>
          <a:r>
            <a:rPr lang="en-US" sz="1000" kern="1200" dirty="0" smtClean="0"/>
            <a:t> </a:t>
          </a:r>
          <a:r>
            <a:rPr lang="en-US" sz="2000" b="1" kern="1200" dirty="0" smtClean="0"/>
            <a:t>Text Encoder </a:t>
          </a:r>
        </a:p>
        <a:p>
          <a:pPr lvl="0" algn="ctr" defTabSz="444500">
            <a:lnSpc>
              <a:spcPct val="90000"/>
            </a:lnSpc>
            <a:spcBef>
              <a:spcPct val="0"/>
            </a:spcBef>
            <a:spcAft>
              <a:spcPct val="35000"/>
            </a:spcAft>
          </a:pPr>
          <a:r>
            <a:rPr lang="en-US" sz="1000" kern="1200" dirty="0" smtClean="0"/>
            <a:t>The text encoder module takes the input text and generates a compact representation that captures the semantic and syntactic information. </a:t>
          </a:r>
        </a:p>
      </dsp:txBody>
      <dsp:txXfrm>
        <a:off x="2063" y="110491"/>
        <a:ext cx="2255575" cy="1142993"/>
      </dsp:txXfrm>
    </dsp:sp>
    <dsp:sp modelId="{51FAC9F9-C333-4B97-929D-FE6BDB6FC7FF}">
      <dsp:nvSpPr>
        <dsp:cNvPr id="0" name=""/>
        <dsp:cNvSpPr/>
      </dsp:nvSpPr>
      <dsp:spPr>
        <a:xfrm>
          <a:off x="931731" y="1672588"/>
          <a:ext cx="396240" cy="39624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F299D3-1B01-4A90-9AA8-5FDCDAA0B35B}">
      <dsp:nvSpPr>
        <dsp:cNvPr id="0" name=""/>
        <dsp:cNvSpPr/>
      </dsp:nvSpPr>
      <dsp:spPr>
        <a:xfrm>
          <a:off x="2323562" y="2438401"/>
          <a:ext cx="2127436" cy="1280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lvl="0" algn="ctr" defTabSz="889000">
            <a:lnSpc>
              <a:spcPct val="90000"/>
            </a:lnSpc>
            <a:spcBef>
              <a:spcPct val="0"/>
            </a:spcBef>
            <a:spcAft>
              <a:spcPct val="35000"/>
            </a:spcAft>
          </a:pPr>
          <a:r>
            <a:rPr lang="en-US" sz="2000" b="1" kern="1200" dirty="0" smtClean="0"/>
            <a:t>Image Generator </a:t>
          </a:r>
        </a:p>
        <a:p>
          <a:pPr lvl="0" algn="ctr" defTabSz="889000">
            <a:lnSpc>
              <a:spcPct val="90000"/>
            </a:lnSpc>
            <a:spcBef>
              <a:spcPct val="0"/>
            </a:spcBef>
            <a:spcAft>
              <a:spcPct val="35000"/>
            </a:spcAft>
          </a:pPr>
          <a:r>
            <a:rPr lang="en-US" sz="1000" kern="1200" dirty="0" smtClean="0"/>
            <a:t>The image generator module uses the text representation to produce a corresponding image, aiming to match the textual description as closely as possible. </a:t>
          </a:r>
          <a:endParaRPr lang="en-IN" sz="1000" kern="1200" dirty="0"/>
        </a:p>
      </dsp:txBody>
      <dsp:txXfrm>
        <a:off x="2323562" y="2438401"/>
        <a:ext cx="2127436" cy="1280156"/>
      </dsp:txXfrm>
    </dsp:sp>
    <dsp:sp modelId="{F500D0AE-9EC4-49E6-ABF4-4C0DA80C4D79}">
      <dsp:nvSpPr>
        <dsp:cNvPr id="0" name=""/>
        <dsp:cNvSpPr/>
      </dsp:nvSpPr>
      <dsp:spPr>
        <a:xfrm>
          <a:off x="3194567" y="1859280"/>
          <a:ext cx="396240" cy="39624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38AEA0A-FEA7-4F5A-9267-6D3F9E153DEA}">
      <dsp:nvSpPr>
        <dsp:cNvPr id="0" name=""/>
        <dsp:cNvSpPr/>
      </dsp:nvSpPr>
      <dsp:spPr>
        <a:xfrm>
          <a:off x="4527737" y="0"/>
          <a:ext cx="1856437" cy="15849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lvl="0" algn="ctr" defTabSz="889000">
            <a:lnSpc>
              <a:spcPct val="90000"/>
            </a:lnSpc>
            <a:spcBef>
              <a:spcPct val="0"/>
            </a:spcBef>
            <a:spcAft>
              <a:spcPct val="35000"/>
            </a:spcAft>
          </a:pPr>
          <a:r>
            <a:rPr lang="en-US" sz="2000" b="1" kern="1200" dirty="0" smtClean="0"/>
            <a:t> Discriminator</a:t>
          </a:r>
        </a:p>
        <a:p>
          <a:pPr lvl="0" algn="ctr" defTabSz="889000">
            <a:lnSpc>
              <a:spcPct val="90000"/>
            </a:lnSpc>
            <a:spcBef>
              <a:spcPct val="0"/>
            </a:spcBef>
            <a:spcAft>
              <a:spcPct val="35000"/>
            </a:spcAft>
          </a:pPr>
          <a:r>
            <a:rPr lang="en-US" sz="2000" b="1" kern="1200" dirty="0" smtClean="0"/>
            <a:t> </a:t>
          </a:r>
          <a:r>
            <a:rPr lang="en-US" sz="1000" kern="1200" dirty="0" smtClean="0"/>
            <a:t>The discriminator module evaluates the generated images, providing feedback to the generator to improve the quality and fidelity of the output.</a:t>
          </a:r>
          <a:endParaRPr lang="en-IN" sz="1000" kern="1200" dirty="0"/>
        </a:p>
      </dsp:txBody>
      <dsp:txXfrm>
        <a:off x="4527737" y="0"/>
        <a:ext cx="1856437" cy="1584960"/>
      </dsp:txXfrm>
    </dsp:sp>
    <dsp:sp modelId="{23DE7466-583B-4095-AE9C-A8B89C8A004C}">
      <dsp:nvSpPr>
        <dsp:cNvPr id="0" name=""/>
        <dsp:cNvSpPr/>
      </dsp:nvSpPr>
      <dsp:spPr>
        <a:xfrm>
          <a:off x="5257835" y="1783080"/>
          <a:ext cx="396240" cy="39624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29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2900"/>
          </a:xfrm>
          <a:prstGeom prst="rect">
            <a:avLst/>
          </a:prstGeom>
        </p:spPr>
        <p:txBody>
          <a:bodyPr vert="horz" lIns="91440" tIns="45720" rIns="91440" bIns="45720" rtlCol="0"/>
          <a:lstStyle>
            <a:lvl1pPr algn="r">
              <a:defRPr sz="1200"/>
            </a:lvl1pPr>
          </a:lstStyle>
          <a:p>
            <a:fld id="{9AE679B6-9991-413F-8B19-E66DCD2EB02F}" type="datetimeFigureOut">
              <a:rPr lang="en-IN" smtClean="0"/>
              <a:t>30-03-2024</a:t>
            </a:fld>
            <a:endParaRPr lang="en-IN"/>
          </a:p>
        </p:txBody>
      </p:sp>
      <p:sp>
        <p:nvSpPr>
          <p:cNvPr id="4" name="Slide Image Placeholder 3"/>
          <p:cNvSpPr>
            <a:spLocks noGrp="1" noRot="1" noChangeAspect="1"/>
          </p:cNvSpPr>
          <p:nvPr>
            <p:ph type="sldImg" idx="2"/>
          </p:nvPr>
        </p:nvSpPr>
        <p:spPr>
          <a:xfrm>
            <a:off x="3810000" y="514350"/>
            <a:ext cx="4572000" cy="257175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257550"/>
            <a:ext cx="97536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6513513"/>
            <a:ext cx="5283200" cy="3429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2900"/>
          </a:xfrm>
          <a:prstGeom prst="rect">
            <a:avLst/>
          </a:prstGeom>
        </p:spPr>
        <p:txBody>
          <a:bodyPr vert="horz" lIns="91440" tIns="45720" rIns="91440" bIns="45720" rtlCol="0" anchor="b"/>
          <a:lstStyle>
            <a:lvl1pPr algn="r">
              <a:defRPr sz="1200"/>
            </a:lvl1pPr>
          </a:lstStyle>
          <a:p>
            <a:fld id="{EEBC89C5-1947-4A6F-9DB1-F1E3C571EEBF}" type="slidenum">
              <a:rPr lang="en-IN" smtClean="0"/>
              <a:t>‹#›</a:t>
            </a:fld>
            <a:endParaRPr lang="en-IN"/>
          </a:p>
        </p:txBody>
      </p:sp>
    </p:spTree>
    <p:extLst>
      <p:ext uri="{BB962C8B-B14F-4D97-AF65-F5344CB8AC3E}">
        <p14:creationId xmlns:p14="http://schemas.microsoft.com/office/powerpoint/2010/main" val="2285562630"/>
      </p:ext>
    </p:extLst>
  </p:cSld>
  <p:clrMap bg1="lt1" tx1="dk1" bg2="lt2" tx2="dk2" accent1="accent1" accent2="accent2" accent3="accent3" accent4="accent4" accent5="accent5" accent6="accent6" hlink="hlink" folHlink="folHlink"/>
  <p:notesStyle>
    <a:lvl1pPr marL="0" algn="l" defTabSz="914327" rtl="0" eaLnBrk="1" latinLnBrk="0" hangingPunct="1">
      <a:defRPr sz="1200" kern="1200">
        <a:solidFill>
          <a:schemeClr val="tx1"/>
        </a:solidFill>
        <a:latin typeface="+mn-lt"/>
        <a:ea typeface="+mn-ea"/>
        <a:cs typeface="+mn-cs"/>
      </a:defRPr>
    </a:lvl1pPr>
    <a:lvl2pPr marL="457163" algn="l" defTabSz="914327" rtl="0" eaLnBrk="1" latinLnBrk="0" hangingPunct="1">
      <a:defRPr sz="1200" kern="1200">
        <a:solidFill>
          <a:schemeClr val="tx1"/>
        </a:solidFill>
        <a:latin typeface="+mn-lt"/>
        <a:ea typeface="+mn-ea"/>
        <a:cs typeface="+mn-cs"/>
      </a:defRPr>
    </a:lvl2pPr>
    <a:lvl3pPr marL="914327" algn="l" defTabSz="914327" rtl="0" eaLnBrk="1" latinLnBrk="0" hangingPunct="1">
      <a:defRPr sz="1200" kern="1200">
        <a:solidFill>
          <a:schemeClr val="tx1"/>
        </a:solidFill>
        <a:latin typeface="+mn-lt"/>
        <a:ea typeface="+mn-ea"/>
        <a:cs typeface="+mn-cs"/>
      </a:defRPr>
    </a:lvl3pPr>
    <a:lvl4pPr marL="1371490" algn="l" defTabSz="914327" rtl="0" eaLnBrk="1" latinLnBrk="0" hangingPunct="1">
      <a:defRPr sz="1200" kern="1200">
        <a:solidFill>
          <a:schemeClr val="tx1"/>
        </a:solidFill>
        <a:latin typeface="+mn-lt"/>
        <a:ea typeface="+mn-ea"/>
        <a:cs typeface="+mn-cs"/>
      </a:defRPr>
    </a:lvl4pPr>
    <a:lvl5pPr marL="1828654" algn="l" defTabSz="914327" rtl="0" eaLnBrk="1" latinLnBrk="0" hangingPunct="1">
      <a:defRPr sz="1200" kern="1200">
        <a:solidFill>
          <a:schemeClr val="tx1"/>
        </a:solidFill>
        <a:latin typeface="+mn-lt"/>
        <a:ea typeface="+mn-ea"/>
        <a:cs typeface="+mn-cs"/>
      </a:defRPr>
    </a:lvl5pPr>
    <a:lvl6pPr marL="2285818" algn="l" defTabSz="914327" rtl="0" eaLnBrk="1" latinLnBrk="0" hangingPunct="1">
      <a:defRPr sz="1200" kern="1200">
        <a:solidFill>
          <a:schemeClr val="tx1"/>
        </a:solidFill>
        <a:latin typeface="+mn-lt"/>
        <a:ea typeface="+mn-ea"/>
        <a:cs typeface="+mn-cs"/>
      </a:defRPr>
    </a:lvl6pPr>
    <a:lvl7pPr marL="2742980" algn="l" defTabSz="914327" rtl="0" eaLnBrk="1" latinLnBrk="0" hangingPunct="1">
      <a:defRPr sz="1200" kern="1200">
        <a:solidFill>
          <a:schemeClr val="tx1"/>
        </a:solidFill>
        <a:latin typeface="+mn-lt"/>
        <a:ea typeface="+mn-ea"/>
        <a:cs typeface="+mn-cs"/>
      </a:defRPr>
    </a:lvl7pPr>
    <a:lvl8pPr marL="3200144" algn="l" defTabSz="914327" rtl="0" eaLnBrk="1" latinLnBrk="0" hangingPunct="1">
      <a:defRPr sz="1200" kern="1200">
        <a:solidFill>
          <a:schemeClr val="tx1"/>
        </a:solidFill>
        <a:latin typeface="+mn-lt"/>
        <a:ea typeface="+mn-ea"/>
        <a:cs typeface="+mn-cs"/>
      </a:defRPr>
    </a:lvl8pPr>
    <a:lvl9pPr marL="3657308" algn="l" defTabSz="91432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EBC89C5-1947-4A6F-9DB1-F1E3C571EEBF}" type="slidenum">
              <a:rPr lang="en-IN" smtClean="0"/>
              <a:t>3</a:t>
            </a:fld>
            <a:endParaRPr lang="en-IN"/>
          </a:p>
        </p:txBody>
      </p:sp>
    </p:spTree>
    <p:extLst>
      <p:ext uri="{BB962C8B-B14F-4D97-AF65-F5344CB8AC3E}">
        <p14:creationId xmlns:p14="http://schemas.microsoft.com/office/powerpoint/2010/main" val="1485330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EBC89C5-1947-4A6F-9DB1-F1E3C571EEBF}" type="slidenum">
              <a:rPr lang="en-IN" smtClean="0"/>
              <a:t>4</a:t>
            </a:fld>
            <a:endParaRPr lang="en-IN"/>
          </a:p>
        </p:txBody>
      </p:sp>
    </p:spTree>
    <p:extLst>
      <p:ext uri="{BB962C8B-B14F-4D97-AF65-F5344CB8AC3E}">
        <p14:creationId xmlns:p14="http://schemas.microsoft.com/office/powerpoint/2010/main" val="8945045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EEBC89C5-1947-4A6F-9DB1-F1E3C571EEBF}" type="slidenum">
              <a:rPr lang="en-IN" smtClean="0"/>
              <a:t>7</a:t>
            </a:fld>
            <a:endParaRPr lang="en-IN"/>
          </a:p>
        </p:txBody>
      </p:sp>
    </p:spTree>
    <p:extLst>
      <p:ext uri="{BB962C8B-B14F-4D97-AF65-F5344CB8AC3E}">
        <p14:creationId xmlns:p14="http://schemas.microsoft.com/office/powerpoint/2010/main" val="882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39775" y="291147"/>
            <a:ext cx="3304540"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1"/>
            <a:ext cx="85344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3/30/2024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290">
              <a:spcBef>
                <a:spcPts val="55"/>
              </a:spcBef>
            </a:pPr>
            <a:fld id="{81D60167-4931-47E6-BA6A-407CBD079E47}" type="slidenum">
              <a:rPr lang="en-IN" spc="-50" smtClean="0"/>
              <a:pPr marL="114290">
                <a:spcBef>
                  <a:spcPts val="55"/>
                </a:spcBef>
              </a:pPr>
              <a:t>‹#›</a:t>
            </a:fld>
            <a:endParaRPr lang="en-IN"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558167" y="385444"/>
            <a:ext cx="9764395" cy="743793"/>
          </a:xfrm>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3/30/2024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290">
              <a:spcBef>
                <a:spcPts val="55"/>
              </a:spcBef>
            </a:pPr>
            <a:fld id="{81D60167-4931-47E6-BA6A-407CBD079E47}" type="slidenum">
              <a:rPr lang="en-IN" spc="-50" smtClean="0"/>
              <a:pPr marL="114290">
                <a:spcBef>
                  <a:spcPts val="55"/>
                </a:spcBef>
              </a:pPr>
              <a:t>‹#›</a:t>
            </a:fld>
            <a:endParaRPr lang="en-IN"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558167" y="385444"/>
            <a:ext cx="9764395" cy="743793"/>
          </a:xfrm>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3/30/2024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290">
              <a:spcBef>
                <a:spcPts val="55"/>
              </a:spcBef>
            </a:pPr>
            <a:fld id="{81D60167-4931-47E6-BA6A-407CBD079E47}" type="slidenum">
              <a:rPr lang="en-IN" spc="-50" smtClean="0"/>
              <a:pPr marL="114290">
                <a:spcBef>
                  <a:spcPts val="55"/>
                </a:spcBef>
              </a:pPr>
              <a:t>‹#›</a:t>
            </a:fld>
            <a:endParaRPr lang="en-IN"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558167" y="385444"/>
            <a:ext cx="9764395" cy="743793"/>
          </a:xfrm>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3/30/2024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290">
              <a:spcBef>
                <a:spcPts val="55"/>
              </a:spcBef>
            </a:pPr>
            <a:fld id="{81D60167-4931-47E6-BA6A-407CBD079E47}" type="slidenum">
              <a:rPr lang="en-IN" spc="-50" smtClean="0"/>
              <a:pPr marL="114290">
                <a:spcBef>
                  <a:spcPts val="55"/>
                </a:spcBef>
              </a:pPr>
              <a:t>‹#›</a:t>
            </a:fld>
            <a:endParaRPr lang="en-IN"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3/30/2024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114290">
              <a:spcBef>
                <a:spcPts val="55"/>
              </a:spcBef>
            </a:pPr>
            <a:fld id="{81D60167-4931-47E6-BA6A-407CBD079E47}" type="slidenum">
              <a:rPr lang="en-IN" spc="-50" smtClean="0"/>
              <a:pPr marL="114290">
                <a:spcBef>
                  <a:spcPts val="55"/>
                </a:spcBef>
              </a:pPr>
              <a:t>‹#›</a:t>
            </a:fld>
            <a:endParaRPr lang="en-IN"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8" y="4827"/>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2"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7" y="3590927"/>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2" y="4010027"/>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558167" y="385444"/>
            <a:ext cx="9764395" cy="738664"/>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1"/>
            <a:ext cx="3901440"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1"/>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3/30/2024</a:t>
            </a:fld>
            <a:endParaRPr lang="en-US"/>
          </a:p>
        </p:txBody>
      </p:sp>
      <p:sp>
        <p:nvSpPr>
          <p:cNvPr id="6" name="Holder 6"/>
          <p:cNvSpPr>
            <a:spLocks noGrp="1"/>
          </p:cNvSpPr>
          <p:nvPr>
            <p:ph type="sldNum" sz="quarter" idx="7"/>
          </p:nvPr>
        </p:nvSpPr>
        <p:spPr>
          <a:xfrm>
            <a:off x="11277218" y="6473337"/>
            <a:ext cx="241300" cy="338554"/>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114290">
              <a:spcBef>
                <a:spcPts val="55"/>
              </a:spcBef>
            </a:pPr>
            <a:fld id="{81D60167-4931-47E6-BA6A-407CBD079E47}" type="slidenum">
              <a:rPr lang="en-IN" spc="-50" smtClean="0"/>
              <a:pPr marL="114290">
                <a:spcBef>
                  <a:spcPts val="55"/>
                </a:spcBef>
              </a:pPr>
              <a:t>‹#›</a:t>
            </a:fld>
            <a:endParaRPr lang="en-IN" spc="-5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163">
        <a:defRPr>
          <a:latin typeface="+mn-lt"/>
          <a:ea typeface="+mn-ea"/>
          <a:cs typeface="+mn-cs"/>
        </a:defRPr>
      </a:lvl2pPr>
      <a:lvl3pPr marL="914327">
        <a:defRPr>
          <a:latin typeface="+mn-lt"/>
          <a:ea typeface="+mn-ea"/>
          <a:cs typeface="+mn-cs"/>
        </a:defRPr>
      </a:lvl3pPr>
      <a:lvl4pPr marL="1371490">
        <a:defRPr>
          <a:latin typeface="+mn-lt"/>
          <a:ea typeface="+mn-ea"/>
          <a:cs typeface="+mn-cs"/>
        </a:defRPr>
      </a:lvl4pPr>
      <a:lvl5pPr marL="1828654">
        <a:defRPr>
          <a:latin typeface="+mn-lt"/>
          <a:ea typeface="+mn-ea"/>
          <a:cs typeface="+mn-cs"/>
        </a:defRPr>
      </a:lvl5pPr>
      <a:lvl6pPr marL="2285818">
        <a:defRPr>
          <a:latin typeface="+mn-lt"/>
          <a:ea typeface="+mn-ea"/>
          <a:cs typeface="+mn-cs"/>
        </a:defRPr>
      </a:lvl6pPr>
      <a:lvl7pPr marL="2742980">
        <a:defRPr>
          <a:latin typeface="+mn-lt"/>
          <a:ea typeface="+mn-ea"/>
          <a:cs typeface="+mn-cs"/>
        </a:defRPr>
      </a:lvl7pPr>
      <a:lvl8pPr marL="3200144">
        <a:defRPr>
          <a:latin typeface="+mn-lt"/>
          <a:ea typeface="+mn-ea"/>
          <a:cs typeface="+mn-cs"/>
        </a:defRPr>
      </a:lvl8pPr>
      <a:lvl9pPr marL="3657308">
        <a:defRPr>
          <a:latin typeface="+mn-lt"/>
          <a:ea typeface="+mn-ea"/>
          <a:cs typeface="+mn-cs"/>
        </a:defRPr>
      </a:lvl9pPr>
    </p:bodyStyle>
    <p:otherStyle>
      <a:lvl1pPr marL="0">
        <a:defRPr>
          <a:latin typeface="+mn-lt"/>
          <a:ea typeface="+mn-ea"/>
          <a:cs typeface="+mn-cs"/>
        </a:defRPr>
      </a:lvl1pPr>
      <a:lvl2pPr marL="457163">
        <a:defRPr>
          <a:latin typeface="+mn-lt"/>
          <a:ea typeface="+mn-ea"/>
          <a:cs typeface="+mn-cs"/>
        </a:defRPr>
      </a:lvl2pPr>
      <a:lvl3pPr marL="914327">
        <a:defRPr>
          <a:latin typeface="+mn-lt"/>
          <a:ea typeface="+mn-ea"/>
          <a:cs typeface="+mn-cs"/>
        </a:defRPr>
      </a:lvl3pPr>
      <a:lvl4pPr marL="1371490">
        <a:defRPr>
          <a:latin typeface="+mn-lt"/>
          <a:ea typeface="+mn-ea"/>
          <a:cs typeface="+mn-cs"/>
        </a:defRPr>
      </a:lvl4pPr>
      <a:lvl5pPr marL="1828654">
        <a:defRPr>
          <a:latin typeface="+mn-lt"/>
          <a:ea typeface="+mn-ea"/>
          <a:cs typeface="+mn-cs"/>
        </a:defRPr>
      </a:lvl5pPr>
      <a:lvl6pPr marL="2285818">
        <a:defRPr>
          <a:latin typeface="+mn-lt"/>
          <a:ea typeface="+mn-ea"/>
          <a:cs typeface="+mn-cs"/>
        </a:defRPr>
      </a:lvl6pPr>
      <a:lvl7pPr marL="2742980">
        <a:defRPr>
          <a:latin typeface="+mn-lt"/>
          <a:ea typeface="+mn-ea"/>
          <a:cs typeface="+mn-cs"/>
        </a:defRPr>
      </a:lvl7pPr>
      <a:lvl8pPr marL="3200144">
        <a:defRPr>
          <a:latin typeface="+mn-lt"/>
          <a:ea typeface="+mn-ea"/>
          <a:cs typeface="+mn-cs"/>
        </a:defRPr>
      </a:lvl8pPr>
      <a:lvl9pPr marL="3657308">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olab.research.google.com/drive/1FB9AiFawU-hYSU2by8RQjxgnUMrtSaMF#scrollTo=4oa-YcD1Y4KA" TargetMode="External"/><Relationship Id="rId2" Type="http://schemas.openxmlformats.org/officeDocument/2006/relationships/image" Target="../media/image7.png"/><Relationship Id="rId1" Type="http://schemas.openxmlformats.org/officeDocument/2006/relationships/slideLayout" Target="../slideLayouts/slideLayout4.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18" Type="http://schemas.microsoft.com/office/2007/relationships/diagramDrawing" Target="../diagrams/drawing3.xml"/><Relationship Id="rId3" Type="http://schemas.openxmlformats.org/officeDocument/2006/relationships/image" Target="../media/image3.png"/><Relationship Id="rId21" Type="http://schemas.openxmlformats.org/officeDocument/2006/relationships/diagramQuickStyle" Target="../diagrams/quickStyle4.xml"/><Relationship Id="rId7" Type="http://schemas.openxmlformats.org/officeDocument/2006/relationships/diagramColors" Target="../diagrams/colors1.xml"/><Relationship Id="rId12" Type="http://schemas.openxmlformats.org/officeDocument/2006/relationships/diagramColors" Target="../diagrams/colors2.xml"/><Relationship Id="rId17" Type="http://schemas.openxmlformats.org/officeDocument/2006/relationships/diagramColors" Target="../diagrams/colors3.xml"/><Relationship Id="rId2" Type="http://schemas.openxmlformats.org/officeDocument/2006/relationships/notesSlide" Target="../notesSlides/notesSlide1.xml"/><Relationship Id="rId16" Type="http://schemas.openxmlformats.org/officeDocument/2006/relationships/diagramQuickStyle" Target="../diagrams/quickStyle3.xml"/><Relationship Id="rId20" Type="http://schemas.openxmlformats.org/officeDocument/2006/relationships/diagramLayout" Target="../diagrams/layout4.xml"/><Relationship Id="rId1" Type="http://schemas.openxmlformats.org/officeDocument/2006/relationships/slideLayout" Target="../slideLayouts/slideLayout4.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5" Type="http://schemas.openxmlformats.org/officeDocument/2006/relationships/diagramLayout" Target="../diagrams/layout3.xml"/><Relationship Id="rId23" Type="http://schemas.microsoft.com/office/2007/relationships/diagramDrawing" Target="../diagrams/drawing4.xml"/><Relationship Id="rId10" Type="http://schemas.openxmlformats.org/officeDocument/2006/relationships/diagramLayout" Target="../diagrams/layout2.xml"/><Relationship Id="rId19" Type="http://schemas.openxmlformats.org/officeDocument/2006/relationships/diagramData" Target="../diagrams/data4.xml"/><Relationship Id="rId4" Type="http://schemas.openxmlformats.org/officeDocument/2006/relationships/diagramData" Target="../diagrams/data1.xml"/><Relationship Id="rId9" Type="http://schemas.openxmlformats.org/officeDocument/2006/relationships/diagramData" Target="../diagrams/data2.xml"/><Relationship Id="rId14" Type="http://schemas.openxmlformats.org/officeDocument/2006/relationships/diagramData" Target="../diagrams/data3.xml"/><Relationship Id="rId22" Type="http://schemas.openxmlformats.org/officeDocument/2006/relationships/diagramColors" Target="../diagrams/colors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6.xml"/><Relationship Id="rId13" Type="http://schemas.openxmlformats.org/officeDocument/2006/relationships/diagramData" Target="../diagrams/data7.xml"/><Relationship Id="rId18" Type="http://schemas.openxmlformats.org/officeDocument/2006/relationships/diagramData" Target="../diagrams/data8.xml"/><Relationship Id="rId3" Type="http://schemas.openxmlformats.org/officeDocument/2006/relationships/diagramData" Target="../diagrams/data5.xml"/><Relationship Id="rId21" Type="http://schemas.openxmlformats.org/officeDocument/2006/relationships/diagramColors" Target="../diagrams/colors8.xml"/><Relationship Id="rId7" Type="http://schemas.microsoft.com/office/2007/relationships/diagramDrawing" Target="../diagrams/drawing5.xml"/><Relationship Id="rId12" Type="http://schemas.microsoft.com/office/2007/relationships/diagramDrawing" Target="../diagrams/drawing6.xml"/><Relationship Id="rId17" Type="http://schemas.microsoft.com/office/2007/relationships/diagramDrawing" Target="../diagrams/drawing7.xml"/><Relationship Id="rId2" Type="http://schemas.openxmlformats.org/officeDocument/2006/relationships/image" Target="../media/image5.png"/><Relationship Id="rId16" Type="http://schemas.openxmlformats.org/officeDocument/2006/relationships/diagramColors" Target="../diagrams/colors7.xml"/><Relationship Id="rId20" Type="http://schemas.openxmlformats.org/officeDocument/2006/relationships/diagramQuickStyle" Target="../diagrams/quickStyle8.xml"/><Relationship Id="rId1" Type="http://schemas.openxmlformats.org/officeDocument/2006/relationships/slideLayout" Target="../slideLayouts/slideLayout4.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5" Type="http://schemas.openxmlformats.org/officeDocument/2006/relationships/diagramQuickStyle" Target="../diagrams/quickStyle7.xml"/><Relationship Id="rId10" Type="http://schemas.openxmlformats.org/officeDocument/2006/relationships/diagramQuickStyle" Target="../diagrams/quickStyle6.xml"/><Relationship Id="rId19" Type="http://schemas.openxmlformats.org/officeDocument/2006/relationships/diagramLayout" Target="../diagrams/layout8.xml"/><Relationship Id="rId4" Type="http://schemas.openxmlformats.org/officeDocument/2006/relationships/diagramLayout" Target="../diagrams/layout5.xml"/><Relationship Id="rId9" Type="http://schemas.openxmlformats.org/officeDocument/2006/relationships/diagramLayout" Target="../diagrams/layout6.xml"/><Relationship Id="rId14" Type="http://schemas.openxmlformats.org/officeDocument/2006/relationships/diagramLayout" Target="../diagrams/layout7.xml"/><Relationship Id="rId22" Type="http://schemas.microsoft.com/office/2007/relationships/diagramDrawing" Target="../diagrams/drawing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42952" y="11049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2" y="1190627"/>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7"/>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p:nvPr/>
        </p:nvSpPr>
        <p:spPr>
          <a:xfrm>
            <a:off x="6396734" y="2067307"/>
            <a:ext cx="3128265" cy="952824"/>
          </a:xfrm>
          <a:prstGeom prst="rect">
            <a:avLst/>
          </a:prstGeom>
        </p:spPr>
        <p:txBody>
          <a:bodyPr vert="horz" wrap="square" lIns="0" tIns="16509" rIns="0" bIns="0" rtlCol="0">
            <a:spAutoFit/>
          </a:bodyPr>
          <a:lstStyle/>
          <a:p>
            <a:pPr marL="12699">
              <a:spcBef>
                <a:spcPts val="130"/>
              </a:spcBef>
            </a:pPr>
            <a:r>
              <a:rPr lang="en-IN" sz="3200" b="1" dirty="0" err="1" smtClean="0">
                <a:latin typeface="Trebuchet MS"/>
                <a:cs typeface="Trebuchet MS"/>
              </a:rPr>
              <a:t>Devesh</a:t>
            </a:r>
            <a:r>
              <a:rPr lang="en-IN" sz="3200" b="1" dirty="0" smtClean="0">
                <a:latin typeface="Trebuchet MS"/>
                <a:cs typeface="Trebuchet MS"/>
              </a:rPr>
              <a:t> Kumar P</a:t>
            </a:r>
          </a:p>
          <a:p>
            <a:pPr marL="12699">
              <a:spcBef>
                <a:spcPts val="130"/>
              </a:spcBef>
            </a:pPr>
            <a:r>
              <a:rPr lang="en-IN" sz="2800" dirty="0" smtClean="0">
                <a:latin typeface="Trebuchet MS"/>
                <a:cs typeface="Trebuchet MS"/>
              </a:rPr>
              <a:t>211521243040</a:t>
            </a:r>
            <a:endParaRPr sz="2800" dirty="0">
              <a:latin typeface="Trebuchet MS"/>
              <a:cs typeface="Trebuchet MS"/>
            </a:endParaRPr>
          </a:p>
        </p:txBody>
      </p:sp>
      <p:sp>
        <p:nvSpPr>
          <p:cNvPr id="8" name="object 8"/>
          <p:cNvSpPr txBox="1"/>
          <p:nvPr/>
        </p:nvSpPr>
        <p:spPr>
          <a:xfrm>
            <a:off x="6396734" y="3213418"/>
            <a:ext cx="1859280" cy="391795"/>
          </a:xfrm>
          <a:prstGeom prst="rect">
            <a:avLst/>
          </a:prstGeom>
        </p:spPr>
        <p:txBody>
          <a:bodyPr vert="horz" wrap="square" lIns="0" tIns="12699" rIns="0" bIns="0" rtlCol="0">
            <a:spAutoFit/>
          </a:bodyPr>
          <a:lstStyle/>
          <a:p>
            <a:pPr marL="12699">
              <a:spcBef>
                <a:spcPts val="100"/>
              </a:spcBef>
            </a:pPr>
            <a:r>
              <a:rPr sz="2400" b="1" dirty="0">
                <a:solidFill>
                  <a:srgbClr val="2D936B"/>
                </a:solidFill>
                <a:latin typeface="Trebuchet MS"/>
                <a:cs typeface="Trebuchet MS"/>
              </a:rPr>
              <a:t>Final</a:t>
            </a:r>
            <a:r>
              <a:rPr sz="2400" b="1" spc="-40" dirty="0">
                <a:solidFill>
                  <a:srgbClr val="2D936B"/>
                </a:solidFill>
                <a:latin typeface="Trebuchet MS"/>
                <a:cs typeface="Trebuchet MS"/>
              </a:rPr>
              <a:t> </a:t>
            </a:r>
            <a:r>
              <a:rPr sz="2400" b="1" spc="-10" dirty="0">
                <a:solidFill>
                  <a:srgbClr val="2D936B"/>
                </a:solidFill>
                <a:latin typeface="Trebuchet MS"/>
                <a:cs typeface="Trebuchet MS"/>
              </a:rPr>
              <a:t>Project</a:t>
            </a:r>
            <a:endParaRPr sz="2400" dirty="0">
              <a:latin typeface="Trebuchet MS"/>
              <a:cs typeface="Trebuchet MS"/>
            </a:endParaRPr>
          </a:p>
        </p:txBody>
      </p:sp>
      <p:pic>
        <p:nvPicPr>
          <p:cNvPr id="9" name="object 9"/>
          <p:cNvPicPr/>
          <p:nvPr/>
        </p:nvPicPr>
        <p:blipFill>
          <a:blip r:embed="rId2" cstate="print"/>
          <a:stretch>
            <a:fillRect/>
          </a:stretch>
        </p:blipFill>
        <p:spPr>
          <a:xfrm>
            <a:off x="676277" y="6467477"/>
            <a:ext cx="2143125" cy="200025"/>
          </a:xfrm>
          <a:prstGeom prst="rect">
            <a:avLst/>
          </a:prstGeom>
        </p:spPr>
      </p:pic>
      <p:sp>
        <p:nvSpPr>
          <p:cNvPr id="10" name="object 10"/>
          <p:cNvSpPr txBox="1"/>
          <p:nvPr/>
        </p:nvSpPr>
        <p:spPr>
          <a:xfrm>
            <a:off x="739777" y="6473337"/>
            <a:ext cx="1798955" cy="176330"/>
          </a:xfrm>
          <a:prstGeom prst="rect">
            <a:avLst/>
          </a:prstGeom>
        </p:spPr>
        <p:txBody>
          <a:bodyPr vert="horz" wrap="square" lIns="0" tIns="6985" rIns="0" bIns="0" rtlCol="0">
            <a:spAutoFit/>
          </a:bodyPr>
          <a:lstStyle/>
          <a:p>
            <a:pPr marL="12699">
              <a:spcBef>
                <a:spcPts val="55"/>
              </a:spcBef>
            </a:pPr>
            <a:r>
              <a:rPr sz="1100" dirty="0">
                <a:solidFill>
                  <a:srgbClr val="2D83C3"/>
                </a:solidFill>
                <a:latin typeface="Trebuchet MS"/>
                <a:cs typeface="Trebuchet MS"/>
              </a:rPr>
              <a:t>3/21/2024</a:t>
            </a:r>
            <a:r>
              <a:rPr sz="1100" spc="180" dirty="0">
                <a:solidFill>
                  <a:srgbClr val="2D83C3"/>
                </a:solidFill>
                <a:latin typeface="Trebuchet MS"/>
                <a:cs typeface="Trebuchet MS"/>
              </a:rPr>
              <a:t>  </a:t>
            </a:r>
            <a:r>
              <a:rPr sz="1100" b="1" dirty="0">
                <a:solidFill>
                  <a:srgbClr val="2D83C3"/>
                </a:solidFill>
                <a:latin typeface="Trebuchet MS"/>
                <a:cs typeface="Trebuchet MS"/>
              </a:rPr>
              <a:t>Annual</a:t>
            </a:r>
            <a:r>
              <a:rPr sz="1100" b="1" spc="-75" dirty="0">
                <a:solidFill>
                  <a:srgbClr val="2D83C3"/>
                </a:solidFill>
                <a:latin typeface="Trebuchet MS"/>
                <a:cs typeface="Trebuchet MS"/>
              </a:rPr>
              <a:t> </a:t>
            </a:r>
            <a:r>
              <a:rPr sz="1100" b="1" spc="-10" dirty="0">
                <a:solidFill>
                  <a:srgbClr val="2D83C3"/>
                </a:solidFill>
                <a:latin typeface="Trebuchet MS"/>
                <a:cs typeface="Trebuchet MS"/>
              </a:rPr>
              <a:t>Review</a:t>
            </a:r>
            <a:endParaRPr sz="1100">
              <a:latin typeface="Trebuchet MS"/>
              <a:cs typeface="Trebuchet MS"/>
            </a:endParaRPr>
          </a:p>
        </p:txBody>
      </p:sp>
      <p:sp>
        <p:nvSpPr>
          <p:cNvPr id="11" name="object 11"/>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114290">
              <a:spcBef>
                <a:spcPts val="55"/>
              </a:spcBef>
            </a:pPr>
            <a:fld id="{81D60167-4931-47E6-BA6A-407CBD079E47}" type="slidenum">
              <a:rPr spc="-50" dirty="0"/>
              <a:pPr marL="114290">
                <a:spcBef>
                  <a:spcPts val="55"/>
                </a:spcBef>
              </a:pPr>
              <a:t>1</a:t>
            </a:fld>
            <a:endParaRPr spc="-5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1506200" y="5757864"/>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10134600" y="5334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11125200" y="6464300"/>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558167" y="385444"/>
            <a:ext cx="9764395" cy="757258"/>
          </a:xfrm>
          <a:prstGeom prst="rect">
            <a:avLst/>
          </a:prstGeom>
        </p:spPr>
        <p:txBody>
          <a:bodyPr vert="horz" wrap="square" lIns="0" tIns="13334" rIns="0" bIns="0" rtlCol="0">
            <a:spAutoFit/>
          </a:bodyPr>
          <a:lstStyle/>
          <a:p>
            <a:pPr marL="209533">
              <a:spcBef>
                <a:spcPts val="105"/>
              </a:spcBef>
            </a:pPr>
            <a:r>
              <a:rPr spc="-60" dirty="0"/>
              <a:t>RESULTS</a:t>
            </a:r>
          </a:p>
        </p:txBody>
      </p:sp>
      <p:sp>
        <p:nvSpPr>
          <p:cNvPr id="9" name="object 9"/>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38097">
              <a:spcBef>
                <a:spcPts val="55"/>
              </a:spcBef>
            </a:pPr>
            <a:fld id="{81D60167-4931-47E6-BA6A-407CBD079E47}" type="slidenum">
              <a:rPr spc="-25" dirty="0"/>
              <a:pPr marL="38097">
                <a:spcBef>
                  <a:spcPts val="55"/>
                </a:spcBef>
              </a:pPr>
              <a:t>10</a:t>
            </a:fld>
            <a:endParaRPr spc="-25" dirty="0"/>
          </a:p>
        </p:txBody>
      </p:sp>
      <p:sp>
        <p:nvSpPr>
          <p:cNvPr id="8" name="object 8"/>
          <p:cNvSpPr txBox="1"/>
          <p:nvPr/>
        </p:nvSpPr>
        <p:spPr>
          <a:xfrm>
            <a:off x="683259" y="6111875"/>
            <a:ext cx="1230630" cy="335280"/>
          </a:xfrm>
          <a:prstGeom prst="rect">
            <a:avLst/>
          </a:prstGeom>
        </p:spPr>
        <p:txBody>
          <a:bodyPr vert="horz" wrap="square" lIns="0" tIns="16509" rIns="0" bIns="0" rtlCol="0">
            <a:spAutoFit/>
          </a:bodyPr>
          <a:lstStyle/>
          <a:p>
            <a:pPr marL="12699">
              <a:spcBef>
                <a:spcPts val="130"/>
              </a:spcBef>
            </a:pPr>
            <a:r>
              <a:rPr sz="2000" u="sng" dirty="0">
                <a:solidFill>
                  <a:srgbClr val="006FC0"/>
                </a:solidFill>
                <a:uFill>
                  <a:solidFill>
                    <a:srgbClr val="006FC0"/>
                  </a:solidFill>
                </a:uFill>
                <a:latin typeface="Trebuchet MS"/>
                <a:cs typeface="Trebuchet MS"/>
                <a:hlinkClick r:id="rId3"/>
              </a:rPr>
              <a:t>Demo</a:t>
            </a:r>
            <a:r>
              <a:rPr sz="2000" u="sng" spc="10" dirty="0">
                <a:solidFill>
                  <a:srgbClr val="006FC0"/>
                </a:solidFill>
                <a:uFill>
                  <a:solidFill>
                    <a:srgbClr val="006FC0"/>
                  </a:solidFill>
                </a:uFill>
                <a:latin typeface="Trebuchet MS"/>
                <a:cs typeface="Trebuchet MS"/>
              </a:rPr>
              <a:t> </a:t>
            </a:r>
            <a:r>
              <a:rPr sz="2000" u="sng" spc="-20" dirty="0">
                <a:solidFill>
                  <a:srgbClr val="006FC0"/>
                </a:solidFill>
                <a:uFill>
                  <a:solidFill>
                    <a:srgbClr val="006FC0"/>
                  </a:solidFill>
                </a:uFill>
                <a:latin typeface="Trebuchet MS"/>
                <a:cs typeface="Trebuchet MS"/>
              </a:rPr>
              <a:t>Link</a:t>
            </a:r>
            <a:endParaRPr sz="2000" dirty="0">
              <a:latin typeface="Trebuchet MS"/>
              <a:cs typeface="Trebuchet MS"/>
            </a:endParaRPr>
          </a:p>
        </p:txBody>
      </p:sp>
      <p:sp>
        <p:nvSpPr>
          <p:cNvPr id="10" name="TextBox 9"/>
          <p:cNvSpPr txBox="1"/>
          <p:nvPr/>
        </p:nvSpPr>
        <p:spPr>
          <a:xfrm>
            <a:off x="914400" y="1295400"/>
            <a:ext cx="9448800" cy="1200329"/>
          </a:xfrm>
          <a:prstGeom prst="rect">
            <a:avLst/>
          </a:prstGeom>
          <a:noFill/>
        </p:spPr>
        <p:txBody>
          <a:bodyPr wrap="square" rtlCol="0">
            <a:spAutoFit/>
          </a:bodyPr>
          <a:lstStyle/>
          <a:p>
            <a:r>
              <a:rPr lang="en-US" dirty="0">
                <a:latin typeface="+mj-lt"/>
              </a:rPr>
              <a:t>The text-to-image generation model developed in this project has demonstrated promising results, generating highly realistic and visually appealing images from textual descriptions. The model's performance has been validated through extensive testing and user feedback, and the team is excited to continue refining and expanding the capabilities of this innovative technology</a:t>
            </a:r>
            <a:endParaRPr lang="en-IN" dirty="0">
              <a:latin typeface="+mj-lt"/>
            </a:endParaRPr>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50108" y="2708202"/>
            <a:ext cx="2590800" cy="1601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84394" y="2708201"/>
            <a:ext cx="2590800" cy="1601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4250108" y="4344649"/>
            <a:ext cx="2590800" cy="1261884"/>
          </a:xfrm>
          <a:prstGeom prst="rect">
            <a:avLst/>
          </a:prstGeom>
          <a:noFill/>
        </p:spPr>
        <p:txBody>
          <a:bodyPr wrap="square" rtlCol="0">
            <a:spAutoFit/>
          </a:bodyPr>
          <a:lstStyle/>
          <a:p>
            <a:r>
              <a:rPr lang="en-US" b="1" dirty="0" smtClean="0"/>
              <a:t>Visionary Cityscapes</a:t>
            </a:r>
          </a:p>
          <a:p>
            <a:r>
              <a:rPr lang="en-US" sz="1000" dirty="0"/>
              <a:t>Users can bring their imaginative visions to life, creating futuristic and innovative cityscapes that push the boundaries of urban design.</a:t>
            </a:r>
          </a:p>
          <a:p>
            <a:endParaRPr lang="en-IN" dirty="0"/>
          </a:p>
        </p:txBody>
      </p:sp>
      <p:sp>
        <p:nvSpPr>
          <p:cNvPr id="13" name="TextBox 12"/>
          <p:cNvSpPr txBox="1"/>
          <p:nvPr/>
        </p:nvSpPr>
        <p:spPr>
          <a:xfrm>
            <a:off x="7584393" y="4343400"/>
            <a:ext cx="2590801" cy="984885"/>
          </a:xfrm>
          <a:prstGeom prst="rect">
            <a:avLst/>
          </a:prstGeom>
          <a:noFill/>
        </p:spPr>
        <p:txBody>
          <a:bodyPr wrap="square" rtlCol="0">
            <a:spAutoFit/>
          </a:bodyPr>
          <a:lstStyle/>
          <a:p>
            <a:r>
              <a:rPr lang="en-US" b="1" dirty="0" smtClean="0"/>
              <a:t>Fantastical Creatures</a:t>
            </a:r>
          </a:p>
          <a:p>
            <a:r>
              <a:rPr lang="en-US" sz="1000" dirty="0"/>
              <a:t>From mythical beasts to extraordinary characters, our text-to-image generator empowers users to visualize their most imaginative ideas.</a:t>
            </a:r>
          </a:p>
        </p:txBody>
      </p:sp>
      <p:sp>
        <p:nvSpPr>
          <p:cNvPr id="15" name="TextBox 14"/>
          <p:cNvSpPr txBox="1"/>
          <p:nvPr/>
        </p:nvSpPr>
        <p:spPr>
          <a:xfrm>
            <a:off x="1006151" y="2704794"/>
            <a:ext cx="2610381" cy="2954655"/>
          </a:xfrm>
          <a:prstGeom prst="rect">
            <a:avLst/>
          </a:prstGeom>
          <a:noFill/>
          <a:ln w="19050">
            <a:solidFill>
              <a:schemeClr val="accent2">
                <a:lumMod val="75000"/>
              </a:schemeClr>
            </a:solidFill>
          </a:ln>
        </p:spPr>
        <p:txBody>
          <a:bodyPr wrap="square" rtlCol="0">
            <a:spAutoFit/>
          </a:bodyPr>
          <a:lstStyle/>
          <a:p>
            <a:endParaRPr lang="en-US" b="1" dirty="0" smtClean="0"/>
          </a:p>
          <a:p>
            <a:endParaRPr lang="en-US" b="1" dirty="0"/>
          </a:p>
          <a:p>
            <a:endParaRPr lang="en-US" b="1" dirty="0" smtClean="0"/>
          </a:p>
          <a:p>
            <a:endParaRPr lang="en-US" b="1" dirty="0"/>
          </a:p>
          <a:p>
            <a:endParaRPr lang="en-US" b="1" dirty="0" smtClean="0"/>
          </a:p>
          <a:p>
            <a:endParaRPr lang="en-US" b="1" dirty="0"/>
          </a:p>
          <a:p>
            <a:r>
              <a:rPr lang="en-US" b="1" dirty="0" smtClean="0"/>
              <a:t>Photorealistic Landscapes</a:t>
            </a:r>
          </a:p>
          <a:p>
            <a:r>
              <a:rPr lang="en-US" sz="1000" dirty="0"/>
              <a:t>Our GAN-powered solution can generate breathtaking, photorealistic landscapes that transport users to stunning natural environments</a:t>
            </a:r>
            <a:r>
              <a:rPr lang="en-US" sz="1000" dirty="0" smtClean="0"/>
              <a:t>.</a:t>
            </a:r>
          </a:p>
        </p:txBody>
      </p:sp>
      <p:pic>
        <p:nvPicPr>
          <p:cNvPr id="3077"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06151" y="2708202"/>
            <a:ext cx="2610382" cy="16014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Rectangle 15"/>
          <p:cNvSpPr/>
          <p:nvPr/>
        </p:nvSpPr>
        <p:spPr>
          <a:xfrm>
            <a:off x="4250108" y="2704794"/>
            <a:ext cx="2590800" cy="290173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p:cNvSpPr/>
          <p:nvPr/>
        </p:nvSpPr>
        <p:spPr>
          <a:xfrm>
            <a:off x="7584393" y="2708202"/>
            <a:ext cx="2590801" cy="2898331"/>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2" y="4010027"/>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833439" y="5895977"/>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2" y="5895977"/>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558167" y="385445"/>
            <a:ext cx="5842633" cy="2681145"/>
          </a:xfrm>
          <a:prstGeom prst="rect">
            <a:avLst/>
          </a:prstGeom>
        </p:spPr>
        <p:txBody>
          <a:bodyPr vert="horz" wrap="square" lIns="0" tIns="460655" rIns="0" bIns="0" rtlCol="0">
            <a:spAutoFit/>
          </a:bodyPr>
          <a:lstStyle/>
          <a:p>
            <a:r>
              <a:rPr lang="en-IN" dirty="0"/>
              <a:t>Text-to-Image </a:t>
            </a:r>
            <a:r>
              <a:rPr lang="en-IN" dirty="0" smtClean="0"/>
              <a:t>Generation sing</a:t>
            </a:r>
            <a:br>
              <a:rPr lang="en-IN" dirty="0" smtClean="0"/>
            </a:br>
            <a:r>
              <a:rPr lang="en-IN" dirty="0" smtClean="0"/>
              <a:t>GAN</a:t>
            </a:r>
            <a:endParaRPr lang="en-IN" dirty="0"/>
          </a:p>
        </p:txBody>
      </p:sp>
      <p:sp>
        <p:nvSpPr>
          <p:cNvPr id="22" name="object 22"/>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114290">
              <a:spcBef>
                <a:spcPts val="55"/>
              </a:spcBef>
            </a:pPr>
            <a:fld id="{81D60167-4931-47E6-BA6A-407CBD079E47}" type="slidenum">
              <a:rPr spc="-50" dirty="0"/>
              <a:pPr marL="114290">
                <a:spcBef>
                  <a:spcPts val="55"/>
                </a:spcBef>
              </a:pPr>
              <a:t>2</a:t>
            </a:fld>
            <a:endParaRPr spc="-50" dirty="0"/>
          </a:p>
        </p:txBody>
      </p:sp>
      <p:sp>
        <p:nvSpPr>
          <p:cNvPr id="23" name="TextBox 22"/>
          <p:cNvSpPr txBox="1"/>
          <p:nvPr/>
        </p:nvSpPr>
        <p:spPr>
          <a:xfrm>
            <a:off x="381000" y="3629561"/>
            <a:ext cx="6423024" cy="1323439"/>
          </a:xfrm>
          <a:prstGeom prst="rect">
            <a:avLst/>
          </a:prstGeom>
          <a:noFill/>
        </p:spPr>
        <p:txBody>
          <a:bodyPr wrap="square" rtlCol="0">
            <a:spAutoFit/>
          </a:bodyPr>
          <a:lstStyle/>
          <a:p>
            <a:r>
              <a:rPr lang="en-US" sz="1600" i="1" dirty="0" smtClean="0"/>
              <a:t>This presentation explores the exciting field of text-to-image processing using generative adversarial networks (GANs). GANs are a powerful deep learning technique that can generate highly realistic images from textual descriptions, opening up new possibilities for creative expression and practical applications.</a:t>
            </a:r>
            <a:endParaRPr lang="en-IN" sz="1600" i="1" dirty="0"/>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0400" y="0"/>
            <a:ext cx="51816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heel(1)">
                                      <p:cBhvr>
                                        <p:cTn id="7" dur="2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25546" y="4825"/>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2" y="4010027"/>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3" cstate="print"/>
          <a:stretch>
            <a:fillRect/>
          </a:stretch>
        </p:blipFill>
        <p:spPr>
          <a:xfrm>
            <a:off x="10687050" y="6134100"/>
            <a:ext cx="247650" cy="247650"/>
          </a:xfrm>
          <a:prstGeom prst="rect">
            <a:avLst/>
          </a:prstGeom>
        </p:spPr>
      </p:pic>
      <p:sp>
        <p:nvSpPr>
          <p:cNvPr id="21" name="object 21"/>
          <p:cNvSpPr txBox="1">
            <a:spLocks noGrp="1"/>
          </p:cNvSpPr>
          <p:nvPr>
            <p:ph type="title"/>
          </p:nvPr>
        </p:nvSpPr>
        <p:spPr>
          <a:xfrm>
            <a:off x="558167" y="385444"/>
            <a:ext cx="9764395" cy="817788"/>
          </a:xfrm>
          <a:prstGeom prst="rect">
            <a:avLst/>
          </a:prstGeom>
        </p:spPr>
        <p:txBody>
          <a:bodyPr vert="horz" wrap="square" lIns="0" tIns="73273" rIns="0" bIns="0" rtlCol="0">
            <a:spAutoFit/>
          </a:bodyPr>
          <a:lstStyle/>
          <a:p>
            <a:pPr marL="193659">
              <a:spcBef>
                <a:spcPts val="105"/>
              </a:spcBef>
            </a:pPr>
            <a:r>
              <a:rPr spc="-10" dirty="0"/>
              <a:t>AGENDA</a:t>
            </a:r>
          </a:p>
        </p:txBody>
      </p:sp>
      <p:sp>
        <p:nvSpPr>
          <p:cNvPr id="22" name="object 22"/>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114290">
              <a:spcBef>
                <a:spcPts val="55"/>
              </a:spcBef>
            </a:pPr>
            <a:fld id="{81D60167-4931-47E6-BA6A-407CBD079E47}" type="slidenum">
              <a:rPr spc="-50" dirty="0"/>
              <a:pPr marL="114290">
                <a:spcBef>
                  <a:spcPts val="55"/>
                </a:spcBef>
              </a:pPr>
              <a:t>3</a:t>
            </a:fld>
            <a:endParaRPr spc="-50" dirty="0"/>
          </a:p>
        </p:txBody>
      </p:sp>
      <p:graphicFrame>
        <p:nvGraphicFramePr>
          <p:cNvPr id="2048" name="Diagram 2047"/>
          <p:cNvGraphicFramePr/>
          <p:nvPr>
            <p:extLst>
              <p:ext uri="{D42A27DB-BD31-4B8C-83A1-F6EECF244321}">
                <p14:modId xmlns:p14="http://schemas.microsoft.com/office/powerpoint/2010/main" val="3098405172"/>
              </p:ext>
            </p:extLst>
          </p:nvPr>
        </p:nvGraphicFramePr>
        <p:xfrm>
          <a:off x="1143000" y="1621656"/>
          <a:ext cx="3657600" cy="165494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2051" name="Diagram 2050"/>
          <p:cNvGraphicFramePr/>
          <p:nvPr>
            <p:extLst>
              <p:ext uri="{D42A27DB-BD31-4B8C-83A1-F6EECF244321}">
                <p14:modId xmlns:p14="http://schemas.microsoft.com/office/powerpoint/2010/main" val="1265891429"/>
              </p:ext>
            </p:extLst>
          </p:nvPr>
        </p:nvGraphicFramePr>
        <p:xfrm>
          <a:off x="6728480" y="1459468"/>
          <a:ext cx="3867511" cy="181713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2049" name="Diagram 2048"/>
          <p:cNvGraphicFramePr/>
          <p:nvPr>
            <p:extLst>
              <p:ext uri="{D42A27DB-BD31-4B8C-83A1-F6EECF244321}">
                <p14:modId xmlns:p14="http://schemas.microsoft.com/office/powerpoint/2010/main" val="2006281933"/>
              </p:ext>
            </p:extLst>
          </p:nvPr>
        </p:nvGraphicFramePr>
        <p:xfrm>
          <a:off x="1143000" y="3886200"/>
          <a:ext cx="3851635" cy="1854640"/>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2052" name="Diagram 2051"/>
          <p:cNvGraphicFramePr/>
          <p:nvPr>
            <p:extLst>
              <p:ext uri="{D42A27DB-BD31-4B8C-83A1-F6EECF244321}">
                <p14:modId xmlns:p14="http://schemas.microsoft.com/office/powerpoint/2010/main" val="879843295"/>
              </p:ext>
            </p:extLst>
          </p:nvPr>
        </p:nvGraphicFramePr>
        <p:xfrm>
          <a:off x="6810983" y="3678866"/>
          <a:ext cx="3999892" cy="1931359"/>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53800" y="5877073"/>
            <a:ext cx="457200" cy="714375"/>
            <a:chOff x="9353550" y="5362575"/>
            <a:chExt cx="457200" cy="714375"/>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grpSp>
      <p:sp>
        <p:nvSpPr>
          <p:cNvPr id="6" name="object 6"/>
          <p:cNvSpPr/>
          <p:nvPr/>
        </p:nvSpPr>
        <p:spPr>
          <a:xfrm>
            <a:off x="7391402" y="9144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8800" cy="678180"/>
          </a:xfrm>
          <a:prstGeom prst="rect">
            <a:avLst/>
          </a:prstGeom>
        </p:spPr>
        <p:txBody>
          <a:bodyPr vert="horz" wrap="square" lIns="0" tIns="16509" rIns="0" bIns="0" rtlCol="0">
            <a:spAutoFit/>
          </a:bodyPr>
          <a:lstStyle/>
          <a:p>
            <a:pPr marL="12699">
              <a:spcBef>
                <a:spcPts val="130"/>
              </a:spcBef>
              <a:tabLst>
                <a:tab pos="2727742" algn="l"/>
              </a:tabLst>
            </a:pPr>
            <a:r>
              <a:rPr sz="4200" spc="-10" dirty="0"/>
              <a:t>PROBLEM</a:t>
            </a:r>
            <a:r>
              <a:rPr sz="4200" dirty="0"/>
              <a:t>	</a:t>
            </a:r>
            <a:r>
              <a:rPr sz="4200" spc="-75" dirty="0"/>
              <a:t>STATEMENT</a:t>
            </a:r>
            <a:endParaRPr sz="4200" dirty="0"/>
          </a:p>
        </p:txBody>
      </p:sp>
      <p:pic>
        <p:nvPicPr>
          <p:cNvPr id="8" name="object 8"/>
          <p:cNvPicPr/>
          <p:nvPr/>
        </p:nvPicPr>
        <p:blipFill>
          <a:blip r:embed="rId3" cstate="print"/>
          <a:stretch>
            <a:fillRect/>
          </a:stretch>
        </p:blipFill>
        <p:spPr>
          <a:xfrm>
            <a:off x="676277" y="6467477"/>
            <a:ext cx="2143125" cy="200025"/>
          </a:xfrm>
          <a:prstGeom prst="rect">
            <a:avLst/>
          </a:prstGeom>
        </p:spPr>
      </p:pic>
      <p:sp>
        <p:nvSpPr>
          <p:cNvPr id="10" name="object 10"/>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114290">
              <a:spcBef>
                <a:spcPts val="55"/>
              </a:spcBef>
            </a:pPr>
            <a:fld id="{81D60167-4931-47E6-BA6A-407CBD079E47}" type="slidenum">
              <a:rPr spc="-50" dirty="0"/>
              <a:pPr marL="114290">
                <a:spcBef>
                  <a:spcPts val="55"/>
                </a:spcBef>
              </a:pPr>
              <a:t>4</a:t>
            </a:fld>
            <a:endParaRPr spc="-50" dirty="0"/>
          </a:p>
        </p:txBody>
      </p:sp>
      <p:sp>
        <p:nvSpPr>
          <p:cNvPr id="13" name="TextBox 12"/>
          <p:cNvSpPr txBox="1"/>
          <p:nvPr/>
        </p:nvSpPr>
        <p:spPr>
          <a:xfrm>
            <a:off x="584200" y="1767840"/>
            <a:ext cx="2895600" cy="4124200"/>
          </a:xfrm>
          <a:prstGeom prst="rect">
            <a:avLst/>
          </a:prstGeom>
          <a:noFill/>
        </p:spPr>
        <p:txBody>
          <a:bodyPr wrap="square" lIns="91432" tIns="45717" rIns="91432" bIns="45717" rtlCol="0">
            <a:spAutoFit/>
          </a:bodyPr>
          <a:lstStyle/>
          <a:p>
            <a:r>
              <a:rPr lang="en-US" sz="2800" dirty="0">
                <a:solidFill>
                  <a:schemeClr val="accent5"/>
                </a:solidFill>
              </a:rPr>
              <a:t>Bridging the Gap </a:t>
            </a:r>
          </a:p>
          <a:p>
            <a:endParaRPr lang="en-US" dirty="0"/>
          </a:p>
          <a:p>
            <a:r>
              <a:rPr lang="en-US" dirty="0" smtClean="0"/>
              <a:t>The ability to automatically generate images from text has long been a challenge in the field of computer vision and artificial intelligence. Bridging the gap between human language and visual representation is a complex task that requires sophisticated machine learning techniques. </a:t>
            </a:r>
            <a:endParaRPr lang="en-IN" dirty="0"/>
          </a:p>
        </p:txBody>
      </p:sp>
      <p:sp>
        <p:nvSpPr>
          <p:cNvPr id="14" name="TextBox 13"/>
          <p:cNvSpPr txBox="1"/>
          <p:nvPr/>
        </p:nvSpPr>
        <p:spPr>
          <a:xfrm>
            <a:off x="3962401" y="1767842"/>
            <a:ext cx="2839084" cy="3170093"/>
          </a:xfrm>
          <a:prstGeom prst="rect">
            <a:avLst/>
          </a:prstGeom>
          <a:noFill/>
        </p:spPr>
        <p:txBody>
          <a:bodyPr wrap="square" lIns="91432" tIns="45717" rIns="91432" bIns="45717" rtlCol="0">
            <a:spAutoFit/>
          </a:bodyPr>
          <a:lstStyle>
            <a:defPPr>
              <a:defRPr kern="0"/>
            </a:defPPr>
          </a:lstStyle>
          <a:p>
            <a:r>
              <a:rPr lang="en-US" sz="2800" dirty="0">
                <a:solidFill>
                  <a:schemeClr val="accent5"/>
                </a:solidFill>
              </a:rPr>
              <a:t>Unlocking Creativity</a:t>
            </a:r>
          </a:p>
          <a:p>
            <a:endParaRPr lang="en-US" dirty="0"/>
          </a:p>
          <a:p>
            <a:r>
              <a:rPr lang="en-US" dirty="0"/>
              <a:t> By enabling text-to-image generation, we can unlock new avenues for creative expression, allowing users to bring their ideas and imaginations to life in visual form.</a:t>
            </a:r>
            <a:endParaRPr lang="en-IN" dirty="0"/>
          </a:p>
        </p:txBody>
      </p:sp>
      <p:sp>
        <p:nvSpPr>
          <p:cNvPr id="16" name="TextBox 15"/>
          <p:cNvSpPr txBox="1"/>
          <p:nvPr/>
        </p:nvSpPr>
        <p:spPr>
          <a:xfrm>
            <a:off x="7086601" y="1767842"/>
            <a:ext cx="3200400" cy="4001089"/>
          </a:xfrm>
          <a:prstGeom prst="rect">
            <a:avLst/>
          </a:prstGeom>
          <a:noFill/>
        </p:spPr>
        <p:txBody>
          <a:bodyPr wrap="square" lIns="91432" tIns="45717" rIns="91432" bIns="45717" rtlCol="0">
            <a:spAutoFit/>
          </a:bodyPr>
          <a:lstStyle/>
          <a:p>
            <a:r>
              <a:rPr lang="en-US" sz="2800" dirty="0">
                <a:solidFill>
                  <a:schemeClr val="accent5"/>
                </a:solidFill>
              </a:rPr>
              <a:t>Practical Applications </a:t>
            </a:r>
          </a:p>
          <a:p>
            <a:endParaRPr lang="en-US" dirty="0"/>
          </a:p>
          <a:p>
            <a:r>
              <a:rPr lang="en-US" dirty="0" smtClean="0"/>
              <a:t>Beyond creative applications, text-to-image processing has the potential to revolutionize fields such as ecommerce, education, and content creation, where the ability to generate relevant visuals from textual descriptions can greatly enhance user experiences and productivity.</a:t>
            </a:r>
            <a:endParaRPr lang="en-IN" dirty="0"/>
          </a:p>
        </p:txBody>
      </p:sp>
      <p:sp>
        <p:nvSpPr>
          <p:cNvPr id="17" name="Rounded Rectangle 16"/>
          <p:cNvSpPr/>
          <p:nvPr/>
        </p:nvSpPr>
        <p:spPr>
          <a:xfrm>
            <a:off x="533400" y="1659704"/>
            <a:ext cx="2946400" cy="41092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32" tIns="45717" rIns="91432" bIns="45717" spcCol="0" rtlCol="0" anchor="ctr"/>
          <a:lstStyle/>
          <a:p>
            <a:pPr algn="l"/>
            <a:r>
              <a:rPr lang="en-US" sz="2400" b="1" dirty="0">
                <a:solidFill>
                  <a:srgbClr val="FFFF00"/>
                </a:solidFill>
              </a:rPr>
              <a:t> Bridging the Gap </a:t>
            </a:r>
            <a:br>
              <a:rPr lang="en-US" sz="2400" b="1" dirty="0">
                <a:solidFill>
                  <a:srgbClr val="FFFF00"/>
                </a:solidFill>
              </a:rPr>
            </a:br>
            <a:r>
              <a:rPr lang="en-US" dirty="0" smtClean="0"/>
              <a:t>The ability to automatically generate images from text has long been a challenge in the field of computer vision and artificial intelligence. Bridging the gap between human language and visual representation is a complex task that requires sophisticated machine learning techniques.</a:t>
            </a:r>
            <a:endParaRPr lang="en-IN" dirty="0"/>
          </a:p>
        </p:txBody>
      </p:sp>
      <p:sp>
        <p:nvSpPr>
          <p:cNvPr id="18" name="Rounded Rectangle 17"/>
          <p:cNvSpPr/>
          <p:nvPr/>
        </p:nvSpPr>
        <p:spPr>
          <a:xfrm>
            <a:off x="3765848" y="1659704"/>
            <a:ext cx="3067684" cy="3657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32" tIns="45717" rIns="91432" bIns="45717" spcCol="0" rtlCol="0" anchor="ctr"/>
          <a:lstStyle/>
          <a:p>
            <a:pPr algn="ctr"/>
            <a:r>
              <a:rPr lang="en-US" sz="2400" b="1" dirty="0">
                <a:solidFill>
                  <a:srgbClr val="FFFF00"/>
                </a:solidFill>
              </a:rPr>
              <a:t>Unlocking Creativity </a:t>
            </a:r>
          </a:p>
          <a:p>
            <a:pPr algn="ctr"/>
            <a:endParaRPr lang="en-US" sz="2400" b="1" dirty="0">
              <a:solidFill>
                <a:srgbClr val="FFFF00"/>
              </a:solidFill>
            </a:endParaRPr>
          </a:p>
          <a:p>
            <a:pPr algn="ctr"/>
            <a:r>
              <a:rPr lang="en-US" dirty="0" smtClean="0"/>
              <a:t>By enabling text-to-image generation, we can unlock new avenues for creative expression, allowing users to bring their ideas and imaginations to life in visual form.</a:t>
            </a:r>
            <a:endParaRPr lang="en-IN" dirty="0"/>
          </a:p>
        </p:txBody>
      </p:sp>
      <p:sp>
        <p:nvSpPr>
          <p:cNvPr id="20" name="Rounded Rectangle 19"/>
          <p:cNvSpPr/>
          <p:nvPr/>
        </p:nvSpPr>
        <p:spPr>
          <a:xfrm>
            <a:off x="7086601" y="1650015"/>
            <a:ext cx="3276601" cy="42270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32" tIns="45717" rIns="91432" bIns="45717" spcCol="0" rtlCol="0" anchor="ctr"/>
          <a:lstStyle/>
          <a:p>
            <a:pPr algn="ctr"/>
            <a:r>
              <a:rPr lang="en-US" dirty="0" smtClean="0"/>
              <a:t> </a:t>
            </a:r>
            <a:r>
              <a:rPr lang="en-US" sz="2400" b="1" dirty="0">
                <a:solidFill>
                  <a:srgbClr val="FFFF00"/>
                </a:solidFill>
              </a:rPr>
              <a:t>Practical Applications</a:t>
            </a:r>
          </a:p>
          <a:p>
            <a:pPr algn="ctr"/>
            <a:r>
              <a:rPr lang="en-US" sz="2400" b="1" dirty="0">
                <a:solidFill>
                  <a:srgbClr val="FFFF00"/>
                </a:solidFill>
              </a:rPr>
              <a:t> </a:t>
            </a:r>
            <a:r>
              <a:rPr lang="en-US" dirty="0" smtClean="0"/>
              <a:t>Beyond creative applications, text-to-image processing has the potential to revolutionize fields such as ecommerce, education, and content creation, where the ability to generate relevant visuals from textual descriptions can greatly enhance user experiences and productivity.</a:t>
            </a:r>
            <a:endParaRPr lang="en-IN"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483737" y="4159031"/>
            <a:ext cx="3930684" cy="2667000"/>
            <a:chOff x="8074162" y="3530236"/>
            <a:chExt cx="3930684" cy="2667000"/>
          </a:xfrm>
        </p:grpSpPr>
        <p:sp>
          <p:nvSpPr>
            <p:cNvPr id="3" name="object 3"/>
            <p:cNvSpPr/>
            <p:nvPr/>
          </p:nvSpPr>
          <p:spPr>
            <a:xfrm>
              <a:off x="8074162" y="5332972"/>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9418097" y="3530236"/>
              <a:ext cx="2586749" cy="2667000"/>
            </a:xfrm>
            <a:prstGeom prst="rect">
              <a:avLst/>
            </a:prstGeom>
          </p:spPr>
        </p:pic>
      </p:grpSp>
      <p:sp>
        <p:nvSpPr>
          <p:cNvPr id="6" name="object 6"/>
          <p:cNvSpPr/>
          <p:nvPr/>
        </p:nvSpPr>
        <p:spPr>
          <a:xfrm>
            <a:off x="8153402" y="1390015"/>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7" y="838200"/>
            <a:ext cx="5264785" cy="670696"/>
          </a:xfrm>
          <a:prstGeom prst="rect">
            <a:avLst/>
          </a:prstGeom>
        </p:spPr>
        <p:txBody>
          <a:bodyPr vert="horz" wrap="square" lIns="0" tIns="16509" rIns="0" bIns="0" rtlCol="0">
            <a:spAutoFit/>
          </a:bodyPr>
          <a:lstStyle/>
          <a:p>
            <a:pPr marL="12699">
              <a:spcBef>
                <a:spcPts val="130"/>
              </a:spcBef>
              <a:tabLst>
                <a:tab pos="2643293" algn="l"/>
              </a:tabLst>
            </a:pPr>
            <a:r>
              <a:rPr sz="4200" spc="-75" dirty="0"/>
              <a:t>PROJECT	OVERVIEW</a:t>
            </a:r>
          </a:p>
        </p:txBody>
      </p:sp>
      <p:pic>
        <p:nvPicPr>
          <p:cNvPr id="8" name="object 8"/>
          <p:cNvPicPr/>
          <p:nvPr/>
        </p:nvPicPr>
        <p:blipFill>
          <a:blip r:embed="rId3" cstate="print"/>
          <a:stretch>
            <a:fillRect/>
          </a:stretch>
        </p:blipFill>
        <p:spPr>
          <a:xfrm>
            <a:off x="333377" y="3352802"/>
            <a:ext cx="2143125" cy="200025"/>
          </a:xfrm>
          <a:prstGeom prst="rect">
            <a:avLst/>
          </a:prstGeom>
        </p:spPr>
      </p:pic>
      <p:sp>
        <p:nvSpPr>
          <p:cNvPr id="10" name="object 10"/>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114290">
              <a:spcBef>
                <a:spcPts val="55"/>
              </a:spcBef>
            </a:pPr>
            <a:fld id="{81D60167-4931-47E6-BA6A-407CBD079E47}" type="slidenum">
              <a:rPr spc="-50" dirty="0"/>
              <a:pPr marL="114290">
                <a:spcBef>
                  <a:spcPts val="55"/>
                </a:spcBef>
              </a:pPr>
              <a:t>5</a:t>
            </a:fld>
            <a:endParaRPr spc="-50" dirty="0"/>
          </a:p>
        </p:txBody>
      </p:sp>
      <p:sp>
        <p:nvSpPr>
          <p:cNvPr id="17" name="TextBox 16"/>
          <p:cNvSpPr txBox="1"/>
          <p:nvPr/>
        </p:nvSpPr>
        <p:spPr>
          <a:xfrm>
            <a:off x="739777" y="2286001"/>
            <a:ext cx="3070225" cy="2739205"/>
          </a:xfrm>
          <a:prstGeom prst="rect">
            <a:avLst/>
          </a:prstGeom>
          <a:noFill/>
        </p:spPr>
        <p:txBody>
          <a:bodyPr wrap="square" lIns="91432" tIns="45717" rIns="91432" bIns="45717" rtlCol="0">
            <a:spAutoFit/>
          </a:bodyPr>
          <a:lstStyle/>
          <a:p>
            <a:r>
              <a:rPr lang="en-US" sz="2800" dirty="0">
                <a:latin typeface="Arial Rounded MT Bold" pitchFamily="34" charset="0"/>
              </a:rPr>
              <a:t>Objectives</a:t>
            </a:r>
            <a:r>
              <a:rPr lang="en-US" dirty="0" smtClean="0">
                <a:latin typeface="Arial Rounded MT Bold" pitchFamily="34" charset="0"/>
              </a:rPr>
              <a:t> </a:t>
            </a:r>
          </a:p>
          <a:p>
            <a:endParaRPr lang="en-US" dirty="0"/>
          </a:p>
          <a:p>
            <a:r>
              <a:rPr lang="en-US" dirty="0">
                <a:latin typeface="+mj-lt"/>
              </a:rPr>
              <a:t>The primary objectives of this project are to develop a robust and accurate text-to-image generation model using GANs, and to explore the various applications and use cases of this technology.</a:t>
            </a:r>
            <a:endParaRPr lang="en-IN" dirty="0">
              <a:latin typeface="+mj-lt"/>
            </a:endParaRPr>
          </a:p>
        </p:txBody>
      </p:sp>
      <p:sp>
        <p:nvSpPr>
          <p:cNvPr id="19" name="TextBox 18"/>
          <p:cNvSpPr txBox="1"/>
          <p:nvPr/>
        </p:nvSpPr>
        <p:spPr>
          <a:xfrm>
            <a:off x="3962400" y="2255927"/>
            <a:ext cx="2971800" cy="3847201"/>
          </a:xfrm>
          <a:prstGeom prst="rect">
            <a:avLst/>
          </a:prstGeom>
          <a:noFill/>
        </p:spPr>
        <p:txBody>
          <a:bodyPr wrap="square" lIns="91432" tIns="45717" rIns="91432" bIns="45717" rtlCol="0">
            <a:spAutoFit/>
          </a:bodyPr>
          <a:lstStyle/>
          <a:p>
            <a:r>
              <a:rPr lang="en-US" sz="2800" dirty="0">
                <a:latin typeface="Arial Rounded MT Bold" pitchFamily="34" charset="0"/>
              </a:rPr>
              <a:t>Approach</a:t>
            </a:r>
            <a:r>
              <a:rPr lang="en-US" dirty="0" smtClean="0"/>
              <a:t> </a:t>
            </a:r>
          </a:p>
          <a:p>
            <a:endParaRPr lang="en-US" dirty="0" smtClean="0"/>
          </a:p>
          <a:p>
            <a:r>
              <a:rPr lang="en-US" dirty="0">
                <a:latin typeface="+mj-lt"/>
              </a:rPr>
              <a:t>The project will involve extensive research into the latest advancements in GAN architectures, dataset </a:t>
            </a:r>
            <a:r>
              <a:rPr lang="en-US" dirty="0" err="1">
                <a:latin typeface="+mj-lt"/>
              </a:rPr>
              <a:t>curation</a:t>
            </a:r>
            <a:r>
              <a:rPr lang="en-US" dirty="0">
                <a:latin typeface="+mj-lt"/>
              </a:rPr>
              <a:t>, and model training techniques. We will also explore ways to optimize the model's performance and ensure the generated images are of high quality and fidelity.</a:t>
            </a:r>
            <a:endParaRPr lang="en-IN" dirty="0">
              <a:latin typeface="+mj-lt"/>
            </a:endParaRPr>
          </a:p>
        </p:txBody>
      </p:sp>
      <p:sp>
        <p:nvSpPr>
          <p:cNvPr id="20" name="TextBox 19"/>
          <p:cNvSpPr txBox="1"/>
          <p:nvPr/>
        </p:nvSpPr>
        <p:spPr>
          <a:xfrm>
            <a:off x="7086600" y="2255927"/>
            <a:ext cx="3162300" cy="3016204"/>
          </a:xfrm>
          <a:prstGeom prst="rect">
            <a:avLst/>
          </a:prstGeom>
          <a:noFill/>
        </p:spPr>
        <p:txBody>
          <a:bodyPr wrap="square" lIns="91432" tIns="45717" rIns="91432" bIns="45717" rtlCol="0">
            <a:spAutoFit/>
          </a:bodyPr>
          <a:lstStyle/>
          <a:p>
            <a:r>
              <a:rPr lang="en-US" sz="2800" dirty="0">
                <a:latin typeface="Arial Rounded MT Bold" pitchFamily="34" charset="0"/>
              </a:rPr>
              <a:t>Deliverables</a:t>
            </a:r>
            <a:r>
              <a:rPr lang="en-US" dirty="0" smtClean="0"/>
              <a:t> </a:t>
            </a:r>
          </a:p>
          <a:p>
            <a:endParaRPr lang="en-US" dirty="0"/>
          </a:p>
          <a:p>
            <a:r>
              <a:rPr lang="en-US" dirty="0">
                <a:latin typeface="+mj-lt"/>
              </a:rPr>
              <a:t>The key deliverables of this project include a working text to-image generation model, a comprehensive report detailing the methodology and findings, and a demonstration of the model's capabilities through various use case scenarios.</a:t>
            </a:r>
            <a:endParaRPr lang="en-IN" dirty="0">
              <a:latin typeface="+mj-l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1415172" y="5661483"/>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object 3"/>
          <p:cNvSpPr/>
          <p:nvPr/>
        </p:nvSpPr>
        <p:spPr>
          <a:xfrm>
            <a:off x="10887077" y="9906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4" name="object 4"/>
          <p:cNvSpPr/>
          <p:nvPr/>
        </p:nvSpPr>
        <p:spPr>
          <a:xfrm>
            <a:off x="11234198" y="6484133"/>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304802" y="152400"/>
            <a:ext cx="9764395" cy="1015278"/>
          </a:xfrm>
          <a:prstGeom prst="rect">
            <a:avLst/>
          </a:prstGeom>
        </p:spPr>
        <p:txBody>
          <a:bodyPr vert="horz" wrap="square" lIns="0" tIns="522816" rIns="0" bIns="0" rtlCol="0">
            <a:spAutoFit/>
          </a:bodyPr>
          <a:lstStyle/>
          <a:p>
            <a:pPr marL="153658">
              <a:spcBef>
                <a:spcPts val="130"/>
              </a:spcBef>
            </a:pPr>
            <a:r>
              <a:rPr sz="3200" dirty="0"/>
              <a:t>WHO</a:t>
            </a:r>
            <a:r>
              <a:rPr sz="3200" spc="-245" dirty="0"/>
              <a:t> </a:t>
            </a:r>
            <a:r>
              <a:rPr sz="3200" dirty="0"/>
              <a:t>ARE</a:t>
            </a:r>
            <a:r>
              <a:rPr sz="3200" spc="-70" dirty="0"/>
              <a:t> </a:t>
            </a:r>
            <a:r>
              <a:rPr sz="3200" dirty="0"/>
              <a:t>THE</a:t>
            </a:r>
            <a:r>
              <a:rPr sz="3200" spc="-55" dirty="0"/>
              <a:t> </a:t>
            </a:r>
            <a:r>
              <a:rPr sz="3200" dirty="0"/>
              <a:t>END</a:t>
            </a:r>
            <a:r>
              <a:rPr sz="3200" spc="-70" dirty="0"/>
              <a:t> </a:t>
            </a:r>
            <a:r>
              <a:rPr sz="3200" spc="-10" dirty="0"/>
              <a:t>USERS?</a:t>
            </a:r>
            <a:endParaRPr sz="3200" dirty="0"/>
          </a:p>
        </p:txBody>
      </p:sp>
      <p:pic>
        <p:nvPicPr>
          <p:cNvPr id="6" name="object 6"/>
          <p:cNvPicPr/>
          <p:nvPr/>
        </p:nvPicPr>
        <p:blipFill>
          <a:blip r:embed="rId2" cstate="print"/>
          <a:stretch>
            <a:fillRect/>
          </a:stretch>
        </p:blipFill>
        <p:spPr>
          <a:xfrm>
            <a:off x="723902" y="6172202"/>
            <a:ext cx="2181225" cy="485775"/>
          </a:xfrm>
          <a:prstGeom prst="rect">
            <a:avLst/>
          </a:prstGeom>
        </p:spPr>
      </p:pic>
      <p:sp>
        <p:nvSpPr>
          <p:cNvPr id="8" name="object 8"/>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114290">
              <a:spcBef>
                <a:spcPts val="55"/>
              </a:spcBef>
            </a:pPr>
            <a:fld id="{81D60167-4931-47E6-BA6A-407CBD079E47}" type="slidenum">
              <a:rPr spc="-50" dirty="0"/>
              <a:pPr marL="114290">
                <a:spcBef>
                  <a:spcPts val="55"/>
                </a:spcBef>
              </a:pPr>
              <a:t>6</a:t>
            </a:fld>
            <a:endParaRPr spc="-50" dirty="0"/>
          </a:p>
        </p:txBody>
      </p:sp>
      <p:graphicFrame>
        <p:nvGraphicFramePr>
          <p:cNvPr id="10" name="Diagram 9"/>
          <p:cNvGraphicFramePr/>
          <p:nvPr>
            <p:extLst>
              <p:ext uri="{D42A27DB-BD31-4B8C-83A1-F6EECF244321}">
                <p14:modId xmlns:p14="http://schemas.microsoft.com/office/powerpoint/2010/main" val="990814481"/>
              </p:ext>
            </p:extLst>
          </p:nvPr>
        </p:nvGraphicFramePr>
        <p:xfrm>
          <a:off x="990600" y="1676400"/>
          <a:ext cx="4533900" cy="2209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2" name="Diagram 11"/>
          <p:cNvGraphicFramePr/>
          <p:nvPr>
            <p:extLst>
              <p:ext uri="{D42A27DB-BD31-4B8C-83A1-F6EECF244321}">
                <p14:modId xmlns:p14="http://schemas.microsoft.com/office/powerpoint/2010/main" val="2907266554"/>
              </p:ext>
            </p:extLst>
          </p:nvPr>
        </p:nvGraphicFramePr>
        <p:xfrm>
          <a:off x="6095999" y="1676400"/>
          <a:ext cx="4948239" cy="225992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15" name="Diagram 14"/>
          <p:cNvGraphicFramePr/>
          <p:nvPr>
            <p:extLst>
              <p:ext uri="{D42A27DB-BD31-4B8C-83A1-F6EECF244321}">
                <p14:modId xmlns:p14="http://schemas.microsoft.com/office/powerpoint/2010/main" val="1787410452"/>
              </p:ext>
            </p:extLst>
          </p:nvPr>
        </p:nvGraphicFramePr>
        <p:xfrm>
          <a:off x="914400" y="4282709"/>
          <a:ext cx="4495800" cy="1889493"/>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7" name="Diagram 16"/>
          <p:cNvGraphicFramePr/>
          <p:nvPr>
            <p:extLst>
              <p:ext uri="{D42A27DB-BD31-4B8C-83A1-F6EECF244321}">
                <p14:modId xmlns:p14="http://schemas.microsoft.com/office/powerpoint/2010/main" val="332580400"/>
              </p:ext>
            </p:extLst>
          </p:nvPr>
        </p:nvGraphicFramePr>
        <p:xfrm>
          <a:off x="6324599" y="4346803"/>
          <a:ext cx="4562475" cy="2285999"/>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127760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10515600" y="11430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10425113" y="6090629"/>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7" y="385444"/>
            <a:ext cx="10719433" cy="982922"/>
          </a:xfrm>
          <a:prstGeom prst="rect">
            <a:avLst/>
          </a:prstGeom>
        </p:spPr>
        <p:txBody>
          <a:bodyPr vert="horz" wrap="square" lIns="0" tIns="485736" rIns="0" bIns="0" rtlCol="0">
            <a:spAutoFit/>
          </a:bodyPr>
          <a:lstStyle/>
          <a:p>
            <a:pPr marL="12699">
              <a:spcBef>
                <a:spcPts val="105"/>
              </a:spcBef>
            </a:pPr>
            <a:r>
              <a:rPr sz="3200" dirty="0">
                <a:latin typeface="Sitka Text" pitchFamily="2" charset="0"/>
              </a:rPr>
              <a:t>YOUR</a:t>
            </a:r>
            <a:r>
              <a:rPr sz="3200" spc="-95" dirty="0">
                <a:latin typeface="Sitka Text" pitchFamily="2" charset="0"/>
              </a:rPr>
              <a:t> </a:t>
            </a:r>
            <a:r>
              <a:rPr sz="3200" spc="-10" dirty="0">
                <a:latin typeface="Sitka Text" pitchFamily="2" charset="0"/>
              </a:rPr>
              <a:t>SOLUTION</a:t>
            </a:r>
            <a:r>
              <a:rPr sz="3200" spc="-345" dirty="0">
                <a:latin typeface="Sitka Text" pitchFamily="2" charset="0"/>
              </a:rPr>
              <a:t> </a:t>
            </a:r>
            <a:r>
              <a:rPr sz="3200" dirty="0">
                <a:latin typeface="Sitka Text" pitchFamily="2" charset="0"/>
              </a:rPr>
              <a:t>AND</a:t>
            </a:r>
            <a:r>
              <a:rPr sz="3200" spc="-20" dirty="0">
                <a:latin typeface="Sitka Text" pitchFamily="2" charset="0"/>
              </a:rPr>
              <a:t> </a:t>
            </a:r>
            <a:r>
              <a:rPr sz="3200" dirty="0">
                <a:latin typeface="Sitka Text" pitchFamily="2" charset="0"/>
              </a:rPr>
              <a:t>ITS </a:t>
            </a:r>
            <a:r>
              <a:rPr sz="3200" spc="-20" dirty="0">
                <a:latin typeface="Sitka Text" pitchFamily="2" charset="0"/>
              </a:rPr>
              <a:t>VALUE</a:t>
            </a:r>
            <a:r>
              <a:rPr sz="3200" spc="-120" dirty="0">
                <a:latin typeface="Sitka Text" pitchFamily="2" charset="0"/>
              </a:rPr>
              <a:t> </a:t>
            </a:r>
            <a:r>
              <a:rPr lang="en-IN" sz="3200" spc="-120" dirty="0" smtClean="0">
                <a:latin typeface="Sitka Text" pitchFamily="2" charset="0"/>
              </a:rPr>
              <a:t> </a:t>
            </a:r>
            <a:r>
              <a:rPr sz="3200" spc="-10" dirty="0" smtClean="0">
                <a:latin typeface="Sitka Text" pitchFamily="2" charset="0"/>
              </a:rPr>
              <a:t>PROPOSITION</a:t>
            </a:r>
            <a:endParaRPr sz="3200" dirty="0">
              <a:latin typeface="Sitka Text" pitchFamily="2" charset="0"/>
            </a:endParaRPr>
          </a:p>
        </p:txBody>
      </p:sp>
      <p:sp>
        <p:nvSpPr>
          <p:cNvPr id="9" name="object 9"/>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114290">
              <a:spcBef>
                <a:spcPts val="55"/>
              </a:spcBef>
            </a:pPr>
            <a:fld id="{81D60167-4931-47E6-BA6A-407CBD079E47}" type="slidenum">
              <a:rPr spc="-50" dirty="0"/>
              <a:pPr marL="114290">
                <a:spcBef>
                  <a:spcPts val="55"/>
                </a:spcBef>
              </a:pPr>
              <a:t>7</a:t>
            </a:fld>
            <a:endParaRPr spc="-50" dirty="0"/>
          </a:p>
        </p:txBody>
      </p:sp>
      <p:sp>
        <p:nvSpPr>
          <p:cNvPr id="13" name="TextBox 12"/>
          <p:cNvSpPr txBox="1"/>
          <p:nvPr/>
        </p:nvSpPr>
        <p:spPr>
          <a:xfrm>
            <a:off x="838200" y="2286000"/>
            <a:ext cx="2286000" cy="2585323"/>
          </a:xfrm>
          <a:prstGeom prst="rect">
            <a:avLst/>
          </a:prstGeom>
          <a:noFill/>
          <a:ln>
            <a:solidFill>
              <a:schemeClr val="bg2"/>
            </a:solidFill>
          </a:ln>
        </p:spPr>
        <p:txBody>
          <a:bodyPr wrap="square" rtlCol="0">
            <a:spAutoFit/>
          </a:bodyPr>
          <a:lstStyle/>
          <a:p>
            <a:pPr algn="l"/>
            <a:r>
              <a:rPr lang="en-US" b="1" dirty="0" smtClean="0">
                <a:latin typeface="Arial" pitchFamily="34" charset="0"/>
                <a:cs typeface="Arial" pitchFamily="34" charset="0"/>
              </a:rPr>
              <a:t>Time-Saving</a:t>
            </a:r>
          </a:p>
          <a:p>
            <a:endParaRPr lang="en-US" dirty="0" smtClean="0"/>
          </a:p>
          <a:p>
            <a:r>
              <a:rPr lang="en-US" dirty="0" smtClean="0">
                <a:latin typeface="+mj-lt"/>
              </a:rPr>
              <a:t>Streamline the image creation process, enabling users to generate high-quality visuals in a fraction of the time.</a:t>
            </a:r>
          </a:p>
          <a:p>
            <a:endParaRPr lang="en-IN" dirty="0"/>
          </a:p>
        </p:txBody>
      </p:sp>
      <p:sp>
        <p:nvSpPr>
          <p:cNvPr id="14" name="TextBox 13"/>
          <p:cNvSpPr txBox="1"/>
          <p:nvPr/>
        </p:nvSpPr>
        <p:spPr>
          <a:xfrm>
            <a:off x="3429000" y="2286000"/>
            <a:ext cx="2286000" cy="2585323"/>
          </a:xfrm>
          <a:prstGeom prst="rect">
            <a:avLst/>
          </a:prstGeom>
          <a:noFill/>
          <a:ln>
            <a:solidFill>
              <a:schemeClr val="bg2"/>
            </a:solidFill>
          </a:ln>
        </p:spPr>
        <p:txBody>
          <a:bodyPr wrap="square" rtlCol="0">
            <a:spAutoFit/>
          </a:bodyPr>
          <a:lstStyle/>
          <a:p>
            <a:r>
              <a:rPr lang="en-US" b="1" dirty="0" smtClean="0">
                <a:latin typeface="Arial" pitchFamily="34" charset="0"/>
                <a:cs typeface="Arial" pitchFamily="34" charset="0"/>
              </a:rPr>
              <a:t>Personalization</a:t>
            </a:r>
          </a:p>
          <a:p>
            <a:endParaRPr lang="en-US" b="1" dirty="0">
              <a:latin typeface="Arial" pitchFamily="34" charset="0"/>
              <a:cs typeface="Arial" pitchFamily="34" charset="0"/>
            </a:endParaRPr>
          </a:p>
          <a:p>
            <a:r>
              <a:rPr lang="en-US" dirty="0">
                <a:latin typeface="+mj-lt"/>
              </a:rPr>
              <a:t>Empower users to create unique, tailored images that reflect their individual ideas, styles, and preferences.</a:t>
            </a:r>
          </a:p>
          <a:p>
            <a:endParaRPr lang="en-IN" dirty="0"/>
          </a:p>
        </p:txBody>
      </p:sp>
      <p:sp>
        <p:nvSpPr>
          <p:cNvPr id="15" name="TextBox 14"/>
          <p:cNvSpPr txBox="1"/>
          <p:nvPr/>
        </p:nvSpPr>
        <p:spPr>
          <a:xfrm>
            <a:off x="6096000" y="2286000"/>
            <a:ext cx="2286000" cy="2585323"/>
          </a:xfrm>
          <a:prstGeom prst="rect">
            <a:avLst/>
          </a:prstGeom>
          <a:noFill/>
          <a:ln>
            <a:solidFill>
              <a:schemeClr val="bg2"/>
            </a:solidFill>
          </a:ln>
        </p:spPr>
        <p:txBody>
          <a:bodyPr wrap="square" rtlCol="0">
            <a:spAutoFit/>
          </a:bodyPr>
          <a:lstStyle/>
          <a:p>
            <a:r>
              <a:rPr lang="en-US" b="1" dirty="0" smtClean="0"/>
              <a:t>Accessibility</a:t>
            </a:r>
          </a:p>
          <a:p>
            <a:endParaRPr lang="en-US" b="1" dirty="0" smtClean="0"/>
          </a:p>
          <a:p>
            <a:r>
              <a:rPr lang="en-US" dirty="0">
                <a:latin typeface="+mj-lt"/>
              </a:rPr>
              <a:t>Provide a user-friendly platform that allows anyone, regardless of artistic skills, to unleash their creativity.</a:t>
            </a:r>
          </a:p>
          <a:p>
            <a:endParaRPr lang="en-IN" dirty="0"/>
          </a:p>
        </p:txBody>
      </p:sp>
      <p:sp>
        <p:nvSpPr>
          <p:cNvPr id="16" name="TextBox 15"/>
          <p:cNvSpPr txBox="1"/>
          <p:nvPr/>
        </p:nvSpPr>
        <p:spPr>
          <a:xfrm>
            <a:off x="8615363" y="2286000"/>
            <a:ext cx="2214562" cy="2585323"/>
          </a:xfrm>
          <a:prstGeom prst="rect">
            <a:avLst/>
          </a:prstGeom>
          <a:noFill/>
          <a:ln>
            <a:solidFill>
              <a:schemeClr val="bg2"/>
            </a:solidFill>
          </a:ln>
        </p:spPr>
        <p:txBody>
          <a:bodyPr wrap="square" rtlCol="0">
            <a:spAutoFit/>
          </a:bodyPr>
          <a:lstStyle/>
          <a:p>
            <a:r>
              <a:rPr lang="en-US" b="1" dirty="0" smtClean="0"/>
              <a:t>Innovation</a:t>
            </a:r>
          </a:p>
          <a:p>
            <a:endParaRPr lang="en-US" b="1" dirty="0"/>
          </a:p>
          <a:p>
            <a:r>
              <a:rPr lang="en-US" dirty="0">
                <a:latin typeface="+mj-lt"/>
              </a:rPr>
              <a:t>Leverage cutting-edge GAN technology to push the boundaries of what's possible in image generation</a:t>
            </a:r>
            <a:r>
              <a:rPr lang="en-US" dirty="0" smtClean="0">
                <a:latin typeface="+mj-lt"/>
              </a:rPr>
              <a:t>.</a:t>
            </a:r>
          </a:p>
          <a:p>
            <a:endParaRPr lang="en-US" dirty="0">
              <a:latin typeface="+mj-lt"/>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1277600" y="5848352"/>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10134600" y="3048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11128229" y="6388247"/>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0" y="5282317"/>
            <a:ext cx="752477" cy="1589269"/>
          </a:xfrm>
          <a:prstGeom prst="rect">
            <a:avLst/>
          </a:prstGeom>
        </p:spPr>
      </p:pic>
      <p:sp>
        <p:nvSpPr>
          <p:cNvPr id="7" name="object 7"/>
          <p:cNvSpPr txBox="1">
            <a:spLocks noGrp="1"/>
          </p:cNvSpPr>
          <p:nvPr>
            <p:ph type="title"/>
          </p:nvPr>
        </p:nvSpPr>
        <p:spPr>
          <a:xfrm>
            <a:off x="558167" y="385444"/>
            <a:ext cx="9764395" cy="942823"/>
          </a:xfrm>
          <a:prstGeom prst="rect">
            <a:avLst/>
          </a:prstGeom>
        </p:spPr>
        <p:txBody>
          <a:bodyPr vert="horz" wrap="square" lIns="0" tIns="285982" rIns="0" bIns="0" rtlCol="0">
            <a:spAutoFit/>
          </a:bodyPr>
          <a:lstStyle/>
          <a:p>
            <a:pPr marL="193659">
              <a:spcBef>
                <a:spcPts val="130"/>
              </a:spcBef>
            </a:pPr>
            <a:r>
              <a:rPr sz="4200" dirty="0"/>
              <a:t>THE</a:t>
            </a:r>
            <a:r>
              <a:rPr sz="4200" spc="20" dirty="0"/>
              <a:t> </a:t>
            </a:r>
            <a:r>
              <a:rPr sz="4200" dirty="0"/>
              <a:t>WOW</a:t>
            </a:r>
            <a:r>
              <a:rPr sz="4200" spc="90" dirty="0"/>
              <a:t> </a:t>
            </a:r>
            <a:r>
              <a:rPr sz="4200" dirty="0"/>
              <a:t>IN YOUR </a:t>
            </a:r>
            <a:r>
              <a:rPr sz="4200" spc="-10" dirty="0"/>
              <a:t>SOLUTION</a:t>
            </a:r>
            <a:endParaRPr sz="4200" dirty="0"/>
          </a:p>
        </p:txBody>
      </p:sp>
      <p:sp>
        <p:nvSpPr>
          <p:cNvPr id="8" name="object 8"/>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38097">
              <a:spcBef>
                <a:spcPts val="55"/>
              </a:spcBef>
            </a:pPr>
            <a:fld id="{81D60167-4931-47E6-BA6A-407CBD079E47}" type="slidenum">
              <a:rPr spc="-25" dirty="0"/>
              <a:pPr marL="38097">
                <a:spcBef>
                  <a:spcPts val="55"/>
                </a:spcBef>
              </a:pPr>
              <a:t>8</a:t>
            </a:fld>
            <a:endParaRPr spc="-25" dirty="0"/>
          </a:p>
        </p:txBody>
      </p:sp>
      <p:sp>
        <p:nvSpPr>
          <p:cNvPr id="11" name="TextBox 10"/>
          <p:cNvSpPr txBox="1"/>
          <p:nvPr/>
        </p:nvSpPr>
        <p:spPr>
          <a:xfrm>
            <a:off x="914400" y="1828800"/>
            <a:ext cx="2133600" cy="3416320"/>
          </a:xfrm>
          <a:prstGeom prst="rect">
            <a:avLst/>
          </a:prstGeom>
          <a:noFill/>
          <a:ln>
            <a:solidFill>
              <a:schemeClr val="bg2"/>
            </a:solidFill>
          </a:ln>
        </p:spPr>
        <p:txBody>
          <a:bodyPr wrap="square" rtlCol="0">
            <a:spAutoFit/>
          </a:bodyPr>
          <a:lstStyle/>
          <a:p>
            <a:r>
              <a:rPr lang="en-US" b="1" dirty="0">
                <a:latin typeface="Arial" pitchFamily="34" charset="0"/>
                <a:cs typeface="Arial" pitchFamily="34" charset="0"/>
              </a:rPr>
              <a:t>Unleash </a:t>
            </a:r>
            <a:r>
              <a:rPr lang="en-US" b="1" dirty="0" smtClean="0">
                <a:latin typeface="Arial" pitchFamily="34" charset="0"/>
                <a:cs typeface="Arial" pitchFamily="34" charset="0"/>
              </a:rPr>
              <a:t>Creativity</a:t>
            </a:r>
          </a:p>
          <a:p>
            <a:endParaRPr lang="en-US" b="1" dirty="0">
              <a:latin typeface="Arial" pitchFamily="34" charset="0"/>
              <a:cs typeface="Arial" pitchFamily="34" charset="0"/>
            </a:endParaRPr>
          </a:p>
          <a:p>
            <a:r>
              <a:rPr lang="en-US" dirty="0" smtClean="0">
                <a:latin typeface="+mj-lt"/>
              </a:rPr>
              <a:t>Our </a:t>
            </a:r>
            <a:r>
              <a:rPr lang="en-US" dirty="0">
                <a:latin typeface="+mj-lt"/>
              </a:rPr>
              <a:t>text-to-image generation model empowers users to bring their ideas and imaginations to life, unlocking new avenues for creative expression and exploration.</a:t>
            </a:r>
          </a:p>
        </p:txBody>
      </p:sp>
      <p:sp>
        <p:nvSpPr>
          <p:cNvPr id="12" name="TextBox 11"/>
          <p:cNvSpPr txBox="1"/>
          <p:nvPr/>
        </p:nvSpPr>
        <p:spPr>
          <a:xfrm>
            <a:off x="3222477" y="1845836"/>
            <a:ext cx="2590800" cy="3416320"/>
          </a:xfrm>
          <a:prstGeom prst="rect">
            <a:avLst/>
          </a:prstGeom>
          <a:noFill/>
          <a:ln>
            <a:solidFill>
              <a:schemeClr val="bg2"/>
            </a:solidFill>
          </a:ln>
        </p:spPr>
        <p:txBody>
          <a:bodyPr wrap="square" rtlCol="0">
            <a:spAutoFit/>
          </a:bodyPr>
          <a:lstStyle/>
          <a:p>
            <a:r>
              <a:rPr lang="en-US" b="1" dirty="0">
                <a:latin typeface="Arial" pitchFamily="34" charset="0"/>
                <a:cs typeface="Arial" pitchFamily="34" charset="0"/>
              </a:rPr>
              <a:t>Increased </a:t>
            </a:r>
            <a:r>
              <a:rPr lang="en-US" b="1" dirty="0" smtClean="0">
                <a:latin typeface="Arial" pitchFamily="34" charset="0"/>
                <a:cs typeface="Arial" pitchFamily="34" charset="0"/>
              </a:rPr>
              <a:t>Efficiency</a:t>
            </a:r>
          </a:p>
          <a:p>
            <a:endParaRPr lang="en-US" b="1" dirty="0" smtClean="0">
              <a:latin typeface="Arial" pitchFamily="34" charset="0"/>
              <a:cs typeface="Arial" pitchFamily="34" charset="0"/>
            </a:endParaRPr>
          </a:p>
          <a:p>
            <a:r>
              <a:rPr lang="en-US" dirty="0" smtClean="0">
                <a:latin typeface="+mj-lt"/>
              </a:rPr>
              <a:t>By </a:t>
            </a:r>
            <a:r>
              <a:rPr lang="en-US" dirty="0">
                <a:latin typeface="+mj-lt"/>
              </a:rPr>
              <a:t>automating the process of generating visuals from textual descriptions, our solution can significantly improve productivity and streamline workflows for businesses and professionals</a:t>
            </a:r>
            <a:r>
              <a:rPr lang="en-US" dirty="0" smtClean="0">
                <a:latin typeface="+mj-lt"/>
              </a:rPr>
              <a:t>.</a:t>
            </a:r>
          </a:p>
          <a:p>
            <a:endParaRPr lang="en-IN" dirty="0">
              <a:latin typeface="+mj-lt"/>
            </a:endParaRPr>
          </a:p>
        </p:txBody>
      </p:sp>
      <p:sp>
        <p:nvSpPr>
          <p:cNvPr id="13" name="TextBox 12"/>
          <p:cNvSpPr txBox="1"/>
          <p:nvPr/>
        </p:nvSpPr>
        <p:spPr>
          <a:xfrm>
            <a:off x="6019800" y="1854326"/>
            <a:ext cx="2590800" cy="3416320"/>
          </a:xfrm>
          <a:prstGeom prst="rect">
            <a:avLst/>
          </a:prstGeom>
          <a:noFill/>
          <a:ln>
            <a:solidFill>
              <a:schemeClr val="bg2"/>
            </a:solidFill>
          </a:ln>
        </p:spPr>
        <p:txBody>
          <a:bodyPr wrap="square" rtlCol="0">
            <a:spAutoFit/>
          </a:bodyPr>
          <a:lstStyle/>
          <a:p>
            <a:r>
              <a:rPr lang="en-US" b="1" dirty="0">
                <a:latin typeface="Arial" pitchFamily="34" charset="0"/>
                <a:cs typeface="Arial" pitchFamily="34" charset="0"/>
              </a:rPr>
              <a:t>Versatile </a:t>
            </a:r>
            <a:r>
              <a:rPr lang="en-US" b="1" dirty="0" smtClean="0">
                <a:latin typeface="Arial" pitchFamily="34" charset="0"/>
                <a:cs typeface="Arial" pitchFamily="34" charset="0"/>
              </a:rPr>
              <a:t>Applications</a:t>
            </a:r>
          </a:p>
          <a:p>
            <a:r>
              <a:rPr lang="en-US" b="1" dirty="0" smtClean="0">
                <a:latin typeface="Arial" pitchFamily="34" charset="0"/>
                <a:cs typeface="Arial" pitchFamily="34" charset="0"/>
              </a:rPr>
              <a:t> </a:t>
            </a:r>
          </a:p>
          <a:p>
            <a:r>
              <a:rPr lang="en-US" dirty="0">
                <a:latin typeface="+mj-lt"/>
              </a:rPr>
              <a:t>The versatility of our text-to-image generation model allows it to be applied across a wide range of industries and use cases, from ecommerce to education and beyond</a:t>
            </a:r>
            <a:r>
              <a:rPr lang="en-US" dirty="0" smtClean="0">
                <a:latin typeface="+mj-lt"/>
              </a:rPr>
              <a:t>.</a:t>
            </a:r>
          </a:p>
          <a:p>
            <a:endParaRPr lang="en-US" dirty="0">
              <a:latin typeface="+mj-lt"/>
            </a:endParaRPr>
          </a:p>
          <a:p>
            <a:endParaRPr lang="en-IN" dirty="0">
              <a:latin typeface="+mj-lt"/>
            </a:endParaRPr>
          </a:p>
        </p:txBody>
      </p:sp>
      <p:sp>
        <p:nvSpPr>
          <p:cNvPr id="14" name="TextBox 13"/>
          <p:cNvSpPr txBox="1"/>
          <p:nvPr/>
        </p:nvSpPr>
        <p:spPr>
          <a:xfrm>
            <a:off x="8780316" y="1828744"/>
            <a:ext cx="2438400" cy="3416320"/>
          </a:xfrm>
          <a:prstGeom prst="rect">
            <a:avLst/>
          </a:prstGeom>
          <a:noFill/>
          <a:ln>
            <a:solidFill>
              <a:schemeClr val="bg2"/>
            </a:solidFill>
          </a:ln>
        </p:spPr>
        <p:txBody>
          <a:bodyPr wrap="square" rtlCol="0">
            <a:spAutoFit/>
          </a:bodyPr>
          <a:lstStyle/>
          <a:p>
            <a:r>
              <a:rPr lang="en-US" b="1" dirty="0">
                <a:latin typeface="Arial" pitchFamily="34" charset="0"/>
                <a:cs typeface="Arial" pitchFamily="34" charset="0"/>
              </a:rPr>
              <a:t>Cutting-Edge </a:t>
            </a:r>
            <a:r>
              <a:rPr lang="en-US" b="1" dirty="0" smtClean="0">
                <a:latin typeface="Arial" pitchFamily="34" charset="0"/>
                <a:cs typeface="Arial" pitchFamily="34" charset="0"/>
              </a:rPr>
              <a:t>Innovation</a:t>
            </a:r>
          </a:p>
          <a:p>
            <a:endParaRPr lang="en-US" b="1" dirty="0" smtClean="0">
              <a:latin typeface="Arial" pitchFamily="34" charset="0"/>
              <a:cs typeface="Arial" pitchFamily="34" charset="0"/>
            </a:endParaRPr>
          </a:p>
          <a:p>
            <a:r>
              <a:rPr lang="en-US" dirty="0">
                <a:latin typeface="+mj-lt"/>
              </a:rPr>
              <a:t> By leveraging the latest advancements in generative adversarial networks, our solution represents a significant step forward in the field of text-to-image processing and generative AI.</a:t>
            </a:r>
            <a:endParaRPr lang="en-IN" dirty="0">
              <a:latin typeface="+mj-lt"/>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1089548" y="5757864"/>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10972800" y="22860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10758578" y="6362716"/>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a:spLocks noGrp="1"/>
          </p:cNvSpPr>
          <p:nvPr>
            <p:ph type="sldNum" sz="quarter" idx="7"/>
          </p:nvPr>
        </p:nvSpPr>
        <p:spPr>
          <a:xfrm>
            <a:off x="11277218" y="6473337"/>
            <a:ext cx="241300" cy="176330"/>
          </a:xfrm>
          <a:prstGeom prst="rect">
            <a:avLst/>
          </a:prstGeom>
        </p:spPr>
        <p:txBody>
          <a:bodyPr vert="horz" wrap="square" lIns="0" tIns="6985" rIns="0" bIns="0" rtlCol="0">
            <a:spAutoFit/>
          </a:bodyPr>
          <a:lstStyle/>
          <a:p>
            <a:pPr marL="38097">
              <a:spcBef>
                <a:spcPts val="55"/>
              </a:spcBef>
            </a:pPr>
            <a:fld id="{81D60167-4931-47E6-BA6A-407CBD079E47}" type="slidenum">
              <a:rPr spc="-25" dirty="0"/>
              <a:pPr marL="38097">
                <a:spcBef>
                  <a:spcPts val="55"/>
                </a:spcBef>
              </a:pPr>
              <a:t>9</a:t>
            </a:fld>
            <a:endParaRPr spc="-25" dirty="0"/>
          </a:p>
        </p:txBody>
      </p:sp>
      <p:sp>
        <p:nvSpPr>
          <p:cNvPr id="8" name="object 8"/>
          <p:cNvSpPr txBox="1">
            <a:spLocks noGrp="1"/>
          </p:cNvSpPr>
          <p:nvPr>
            <p:ph type="ctrTitle"/>
          </p:nvPr>
        </p:nvSpPr>
        <p:spPr>
          <a:xfrm>
            <a:off x="739774" y="291147"/>
            <a:ext cx="3679825" cy="752128"/>
          </a:xfrm>
          <a:prstGeom prst="rect">
            <a:avLst/>
          </a:prstGeom>
        </p:spPr>
        <p:txBody>
          <a:bodyPr vert="horz" wrap="square" lIns="0" tIns="13334" rIns="0" bIns="0" rtlCol="0">
            <a:spAutoFit/>
          </a:bodyPr>
          <a:lstStyle/>
          <a:p>
            <a:pPr marL="12699">
              <a:spcBef>
                <a:spcPts val="105"/>
              </a:spcBef>
            </a:pPr>
            <a:r>
              <a:rPr spc="-10" dirty="0">
                <a:latin typeface="Bahnschrift Light" pitchFamily="34" charset="0"/>
              </a:rPr>
              <a:t>MODELLING</a:t>
            </a:r>
          </a:p>
        </p:txBody>
      </p:sp>
      <p:graphicFrame>
        <p:nvGraphicFramePr>
          <p:cNvPr id="15" name="Diagram 14"/>
          <p:cNvGraphicFramePr/>
          <p:nvPr>
            <p:extLst>
              <p:ext uri="{D42A27DB-BD31-4B8C-83A1-F6EECF244321}">
                <p14:modId xmlns:p14="http://schemas.microsoft.com/office/powerpoint/2010/main" val="2546350067"/>
              </p:ext>
            </p:extLst>
          </p:nvPr>
        </p:nvGraphicFramePr>
        <p:xfrm>
          <a:off x="381000" y="1295400"/>
          <a:ext cx="7095820" cy="3962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6" name="Picture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76031" y="3312919"/>
            <a:ext cx="4557784" cy="238712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6FC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1421</TotalTime>
  <Words>975</Words>
  <Application>Microsoft Office PowerPoint</Application>
  <PresentationFormat>Custom</PresentationFormat>
  <Paragraphs>110</Paragraphs>
  <Slides>10</Slides>
  <Notes>3</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Text-to-Image Generation sing GAN</vt:lpstr>
      <vt:lpstr>AGENDA</vt:lpstr>
      <vt:lpstr>PROBLEM STATEMENT</vt:lpstr>
      <vt:lpstr>PROJECT OVERVIEW</vt:lpstr>
      <vt:lpstr>WHO ARE THE END USERS?</vt:lpstr>
      <vt:lpstr>YOUR SOLUTION AND ITS VALUE  PROPOSITION</vt:lpstr>
      <vt:lpstr>THE WOW IN YOUR SOLUTION</vt:lpstr>
      <vt:lpstr>MODELLING</vt:lpstr>
      <vt:lpstr>RESULTS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kishore kumar.P</dc:creator>
  <cp:lastModifiedBy>LENOVO</cp:lastModifiedBy>
  <cp:revision>32</cp:revision>
  <dcterms:created xsi:type="dcterms:W3CDTF">2024-03-28T08:28:48Z</dcterms:created>
  <dcterms:modified xsi:type="dcterms:W3CDTF">2024-03-31T09:16:32Z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2024-03-28T00:00:00Z</vt:filetime>
  </property>
</Properties>
</file>